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Lst>
  <p:notesMasterIdLst>
    <p:notesMasterId r:id="rId43"/>
  </p:notesMasterIdLst>
  <p:sldIdLst>
    <p:sldId id="260" r:id="rId3"/>
    <p:sldId id="285" r:id="rId4"/>
    <p:sldId id="261" r:id="rId5"/>
    <p:sldId id="262" r:id="rId6"/>
    <p:sldId id="318" r:id="rId7"/>
    <p:sldId id="319" r:id="rId8"/>
    <p:sldId id="291" r:id="rId9"/>
    <p:sldId id="293" r:id="rId10"/>
    <p:sldId id="297" r:id="rId11"/>
    <p:sldId id="302" r:id="rId12"/>
    <p:sldId id="296" r:id="rId13"/>
    <p:sldId id="298" r:id="rId14"/>
    <p:sldId id="299" r:id="rId15"/>
    <p:sldId id="300" r:id="rId16"/>
    <p:sldId id="303" r:id="rId17"/>
    <p:sldId id="320" r:id="rId18"/>
    <p:sldId id="321" r:id="rId19"/>
    <p:sldId id="325" r:id="rId20"/>
    <p:sldId id="336" r:id="rId21"/>
    <p:sldId id="343" r:id="rId22"/>
    <p:sldId id="326" r:id="rId23"/>
    <p:sldId id="323" r:id="rId24"/>
    <p:sldId id="324" r:id="rId25"/>
    <p:sldId id="332" r:id="rId26"/>
    <p:sldId id="322" r:id="rId27"/>
    <p:sldId id="327" r:id="rId28"/>
    <p:sldId id="328" r:id="rId29"/>
    <p:sldId id="329" r:id="rId30"/>
    <p:sldId id="330" r:id="rId31"/>
    <p:sldId id="331" r:id="rId32"/>
    <p:sldId id="334" r:id="rId33"/>
    <p:sldId id="333" r:id="rId34"/>
    <p:sldId id="335" r:id="rId35"/>
    <p:sldId id="337" r:id="rId36"/>
    <p:sldId id="338" r:id="rId37"/>
    <p:sldId id="339" r:id="rId38"/>
    <p:sldId id="340" r:id="rId39"/>
    <p:sldId id="341" r:id="rId40"/>
    <p:sldId id="342" r:id="rId41"/>
    <p:sldId id="270"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06" autoAdjust="0"/>
    <p:restoredTop sz="99112" autoAdjust="0"/>
  </p:normalViewPr>
  <p:slideViewPr>
    <p:cSldViewPr>
      <p:cViewPr>
        <p:scale>
          <a:sx n="70" d="100"/>
          <a:sy n="70" d="100"/>
        </p:scale>
        <p:origin x="-1338"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162274A-3380-4C83-9C74-8749BC6B509D}" type="datetimeFigureOut">
              <a:rPr lang="en-US" smtClean="0"/>
              <a:t>5/31/2017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8D7310A-34D3-47DF-9403-266C3552E6DA}" type="slidenum">
              <a:rPr lang="en-US" smtClean="0"/>
              <a:t>‹#›</a:t>
            </a:fld>
            <a:endParaRPr lang="en-US"/>
          </a:p>
        </p:txBody>
      </p:sp>
    </p:spTree>
    <p:extLst>
      <p:ext uri="{BB962C8B-B14F-4D97-AF65-F5344CB8AC3E}">
        <p14:creationId xmlns:p14="http://schemas.microsoft.com/office/powerpoint/2010/main" val="596230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D7310A-34D3-47DF-9403-266C3552E6DA}" type="slidenum">
              <a:rPr lang="en-US" smtClean="0"/>
              <a:t>40</a:t>
            </a:fld>
            <a:endParaRPr lang="en-US"/>
          </a:p>
        </p:txBody>
      </p:sp>
    </p:spTree>
    <p:extLst>
      <p:ext uri="{BB962C8B-B14F-4D97-AF65-F5344CB8AC3E}">
        <p14:creationId xmlns:p14="http://schemas.microsoft.com/office/powerpoint/2010/main" val="1728392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11"/>
          <p:cNvSpPr>
            <a:spLocks noChangeArrowheads="1"/>
          </p:cNvSpPr>
          <p:nvPr userDrawn="1"/>
        </p:nvSpPr>
        <p:spPr bwMode="auto">
          <a:xfrm>
            <a:off x="0" y="0"/>
            <a:ext cx="9144000" cy="11430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9998" tIns="9999" rIns="19998" bIns="9999"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endParaRPr lang="en-US" altLang="en-US">
              <a:solidFill>
                <a:srgbClr val="000000"/>
              </a:solidFill>
            </a:endParaRPr>
          </a:p>
        </p:txBody>
      </p:sp>
      <p:pic>
        <p:nvPicPr>
          <p:cNvPr id="5" name="Picture 18" descr="TTU 2 Title Page_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77188" y="-3175"/>
            <a:ext cx="1103312"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614639" y="-43073"/>
            <a:ext cx="7513361" cy="1143000"/>
          </a:xfrm>
        </p:spPr>
        <p:txBody>
          <a:bodyPr/>
          <a:lstStyle>
            <a:lvl1pPr>
              <a:lnSpc>
                <a:spcPct val="120000"/>
              </a:lnSpc>
              <a:spcAft>
                <a:spcPct val="20000"/>
              </a:spcAft>
              <a:defRPr/>
            </a:lvl1pPr>
          </a:lstStyle>
          <a:p>
            <a:r>
              <a:rPr lang="en-US"/>
              <a:t>Click to edit Master title style</a:t>
            </a:r>
          </a:p>
        </p:txBody>
      </p:sp>
      <p:sp>
        <p:nvSpPr>
          <p:cNvPr id="3075" name="Rectangle 3"/>
          <p:cNvSpPr>
            <a:spLocks noGrp="1" noChangeArrowheads="1"/>
          </p:cNvSpPr>
          <p:nvPr>
            <p:ph type="subTitle" idx="1"/>
          </p:nvPr>
        </p:nvSpPr>
        <p:spPr>
          <a:xfrm>
            <a:off x="567014" y="3076365"/>
            <a:ext cx="6400386" cy="1753020"/>
          </a:xfrm>
        </p:spPr>
        <p:txBody>
          <a:bodyPr/>
          <a:lstStyle>
            <a:lvl1pPr>
              <a:spcBef>
                <a:spcPct val="0"/>
              </a:spcBef>
              <a:spcAft>
                <a:spcPct val="0"/>
              </a:spcAft>
              <a:defRPr sz="3600">
                <a:solidFill>
                  <a:schemeClr val="bg1"/>
                </a:solidFill>
              </a:defRPr>
            </a:lvl1pPr>
          </a:lstStyle>
          <a:p>
            <a:r>
              <a:rPr lang="en-US"/>
              <a:t>Click to edit Master subtitle style</a:t>
            </a:r>
          </a:p>
        </p:txBody>
      </p:sp>
    </p:spTree>
    <p:extLst>
      <p:ext uri="{BB962C8B-B14F-4D97-AF65-F5344CB8AC3E}">
        <p14:creationId xmlns:p14="http://schemas.microsoft.com/office/powerpoint/2010/main" val="327809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96494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2044" y="-25564"/>
            <a:ext cx="2057193" cy="668185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69775" y="-25564"/>
            <a:ext cx="6139138" cy="668185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672418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pPr>
              <a:defRPr/>
            </a:pPr>
            <a:fld id="{E4A0F26A-89E8-4028-8104-6849C7A4E12B}" type="slidenum">
              <a:rPr lang="en-US">
                <a:solidFill>
                  <a:srgbClr val="000000">
                    <a:tint val="75000"/>
                  </a:srgbClr>
                </a:solidFill>
              </a:rPr>
              <a:pPr>
                <a:defRPr/>
              </a:pPr>
              <a:t>‹#›</a:t>
            </a:fld>
            <a:endParaRPr lang="en-US" dirty="0">
              <a:solidFill>
                <a:srgbClr val="000000">
                  <a:tint val="75000"/>
                </a:srgbClr>
              </a:solidFill>
            </a:endParaRPr>
          </a:p>
        </p:txBody>
      </p:sp>
    </p:spTree>
    <p:extLst>
      <p:ext uri="{BB962C8B-B14F-4D97-AF65-F5344CB8AC3E}">
        <p14:creationId xmlns:p14="http://schemas.microsoft.com/office/powerpoint/2010/main" val="15711680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11"/>
          <p:cNvSpPr>
            <a:spLocks noChangeArrowheads="1"/>
          </p:cNvSpPr>
          <p:nvPr userDrawn="1"/>
        </p:nvSpPr>
        <p:spPr bwMode="auto">
          <a:xfrm>
            <a:off x="0" y="0"/>
            <a:ext cx="9144000" cy="1143000"/>
          </a:xfrm>
          <a:prstGeom prst="rect">
            <a:avLst/>
          </a:prstGeom>
          <a:solidFill>
            <a:schemeClr val="tx1"/>
          </a:solidFill>
          <a:ln w="9525">
            <a:noFill/>
            <a:miter lim="800000"/>
            <a:headEnd/>
            <a:tailEnd/>
          </a:ln>
          <a:effectLst/>
        </p:spPr>
        <p:txBody>
          <a:bodyPr wrap="none" lIns="19998" tIns="9999" rIns="19998" bIns="9999" anchor="ctr"/>
          <a:lstStyle/>
          <a:p>
            <a:pPr fontAlgn="base">
              <a:spcBef>
                <a:spcPct val="0"/>
              </a:spcBef>
              <a:spcAft>
                <a:spcPct val="0"/>
              </a:spcAft>
              <a:defRPr/>
            </a:pPr>
            <a:endParaRPr lang="en-US">
              <a:solidFill>
                <a:srgbClr val="000000"/>
              </a:solidFill>
              <a:latin typeface="Arial" charset="0"/>
            </a:endParaRPr>
          </a:p>
        </p:txBody>
      </p:sp>
      <p:pic>
        <p:nvPicPr>
          <p:cNvPr id="5" name="Picture 18" descr="TTU 2 Title Page_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77188" y="-3175"/>
            <a:ext cx="1103312"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614639" y="-43073"/>
            <a:ext cx="7513361" cy="1143000"/>
          </a:xfrm>
        </p:spPr>
        <p:txBody>
          <a:bodyPr/>
          <a:lstStyle>
            <a:lvl1pPr>
              <a:lnSpc>
                <a:spcPct val="120000"/>
              </a:lnSpc>
              <a:spcAft>
                <a:spcPct val="20000"/>
              </a:spcAft>
              <a:defRPr/>
            </a:lvl1pPr>
          </a:lstStyle>
          <a:p>
            <a:r>
              <a:rPr lang="en-US"/>
              <a:t>Click to edit Master title style</a:t>
            </a:r>
          </a:p>
        </p:txBody>
      </p:sp>
      <p:sp>
        <p:nvSpPr>
          <p:cNvPr id="3075" name="Rectangle 3"/>
          <p:cNvSpPr>
            <a:spLocks noGrp="1" noChangeArrowheads="1"/>
          </p:cNvSpPr>
          <p:nvPr>
            <p:ph type="subTitle" idx="1"/>
          </p:nvPr>
        </p:nvSpPr>
        <p:spPr>
          <a:xfrm>
            <a:off x="567014" y="3076365"/>
            <a:ext cx="6400386" cy="1753020"/>
          </a:xfrm>
        </p:spPr>
        <p:txBody>
          <a:bodyPr/>
          <a:lstStyle>
            <a:lvl1pPr>
              <a:spcBef>
                <a:spcPct val="0"/>
              </a:spcBef>
              <a:spcAft>
                <a:spcPct val="0"/>
              </a:spcAft>
              <a:defRPr sz="3600">
                <a:solidFill>
                  <a:schemeClr val="bg1"/>
                </a:solidFill>
              </a:defRPr>
            </a:lvl1pPr>
          </a:lstStyle>
          <a:p>
            <a:r>
              <a:rPr lang="en-US"/>
              <a:t>Click to edit Master subtitle style</a:t>
            </a:r>
          </a:p>
        </p:txBody>
      </p:sp>
    </p:spTree>
    <p:extLst>
      <p:ext uri="{BB962C8B-B14F-4D97-AF65-F5344CB8AC3E}">
        <p14:creationId xmlns:p14="http://schemas.microsoft.com/office/powerpoint/2010/main" val="33680674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itle 8"/>
          <p:cNvSpPr>
            <a:spLocks noGrp="1"/>
          </p:cNvSpPr>
          <p:nvPr>
            <p:ph type="title"/>
          </p:nvPr>
        </p:nvSpPr>
        <p:spPr/>
        <p:txBody>
          <a:bodyPr/>
          <a:lstStyle/>
          <a:p>
            <a:r>
              <a:rPr lang="en-US" smtClean="0"/>
              <a:t>Click to edit Master title style</a:t>
            </a:r>
            <a:endParaRPr lang="en-US"/>
          </a:p>
        </p:txBody>
      </p:sp>
      <p:sp>
        <p:nvSpPr>
          <p:cNvPr id="4" name="Slide Number Placeholder 5"/>
          <p:cNvSpPr>
            <a:spLocks noGrp="1"/>
          </p:cNvSpPr>
          <p:nvPr>
            <p:ph type="sldNum" sz="quarter" idx="10"/>
          </p:nvPr>
        </p:nvSpPr>
        <p:spPr/>
        <p:txBody>
          <a:bodyPr/>
          <a:lstStyle>
            <a:lvl1pPr>
              <a:defRPr/>
            </a:lvl1pPr>
          </a:lstStyle>
          <a:p>
            <a:pPr>
              <a:defRPr/>
            </a:pPr>
            <a:fld id="{11BF9F04-2413-45C8-B34A-B6932984E323}" type="slidenum">
              <a:rPr lang="en-US">
                <a:solidFill>
                  <a:srgbClr val="000000">
                    <a:tint val="75000"/>
                  </a:srgbClr>
                </a:solidFill>
              </a:rPr>
              <a:pPr>
                <a:defRPr/>
              </a:pPr>
              <a:t>‹#›</a:t>
            </a:fld>
            <a:endParaRPr lang="en-US" dirty="0">
              <a:solidFill>
                <a:srgbClr val="000000">
                  <a:tint val="75000"/>
                </a:srgbClr>
              </a:solidFill>
            </a:endParaRPr>
          </a:p>
        </p:txBody>
      </p:sp>
      <p:sp>
        <p:nvSpPr>
          <p:cNvPr id="5" name="Footer Placeholder 7"/>
          <p:cNvSpPr>
            <a:spLocks noGrp="1"/>
          </p:cNvSpPr>
          <p:nvPr>
            <p:ph type="ftr" sz="quarter" idx="11"/>
          </p:nvPr>
        </p:nvSpPr>
        <p:spPr/>
        <p:txBody>
          <a:bodyPr/>
          <a:lstStyle>
            <a:lvl1pPr>
              <a:defRPr/>
            </a:lvl1pPr>
          </a:lstStyle>
          <a:p>
            <a:pPr>
              <a:defRPr/>
            </a:pPr>
            <a:endParaRPr lang="en-US">
              <a:solidFill>
                <a:srgbClr val="000000">
                  <a:tint val="75000"/>
                </a:srgbClr>
              </a:solidFill>
            </a:endParaRPr>
          </a:p>
        </p:txBody>
      </p:sp>
    </p:spTree>
    <p:extLst>
      <p:ext uri="{BB962C8B-B14F-4D97-AF65-F5344CB8AC3E}">
        <p14:creationId xmlns:p14="http://schemas.microsoft.com/office/powerpoint/2010/main" val="17844828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7064"/>
            <a:ext cx="7772538" cy="1361865"/>
          </a:xfrm>
        </p:spPr>
        <p:txBody>
          <a:bodyPr anchor="t"/>
          <a:lstStyle>
            <a:lvl1pPr algn="l">
              <a:defRPr sz="9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876"/>
            <a:ext cx="7772538" cy="1500188"/>
          </a:xfrm>
        </p:spPr>
        <p:txBody>
          <a:bodyPr anchor="b"/>
          <a:lstStyle>
            <a:lvl1pPr marL="0" indent="0">
              <a:buNone/>
              <a:defRPr sz="400"/>
            </a:lvl1pPr>
            <a:lvl2pPr marL="99990" indent="0">
              <a:buNone/>
              <a:defRPr sz="400"/>
            </a:lvl2pPr>
            <a:lvl3pPr marL="199979" indent="0">
              <a:buNone/>
              <a:defRPr sz="300"/>
            </a:lvl3pPr>
            <a:lvl4pPr marL="299969" indent="0">
              <a:buNone/>
              <a:defRPr sz="300"/>
            </a:lvl4pPr>
            <a:lvl5pPr marL="399959" indent="0">
              <a:buNone/>
              <a:defRPr sz="300"/>
            </a:lvl5pPr>
            <a:lvl6pPr marL="499948" indent="0">
              <a:buNone/>
              <a:defRPr sz="300"/>
            </a:lvl6pPr>
            <a:lvl7pPr marL="599938" indent="0">
              <a:buNone/>
              <a:defRPr sz="300"/>
            </a:lvl7pPr>
            <a:lvl8pPr marL="699927" indent="0">
              <a:buNone/>
              <a:defRPr sz="300"/>
            </a:lvl8pPr>
            <a:lvl9pPr marL="799917" indent="0">
              <a:buNone/>
              <a:defRPr sz="300"/>
            </a:lvl9pPr>
          </a:lstStyle>
          <a:p>
            <a:pPr lvl="0"/>
            <a:r>
              <a:rPr lang="en-US" smtClean="0"/>
              <a:t>Click to edit Master text styles</a:t>
            </a:r>
          </a:p>
        </p:txBody>
      </p:sp>
    </p:spTree>
    <p:extLst>
      <p:ext uri="{BB962C8B-B14F-4D97-AF65-F5344CB8AC3E}">
        <p14:creationId xmlns:p14="http://schemas.microsoft.com/office/powerpoint/2010/main" val="15141145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69774" y="2130518"/>
            <a:ext cx="4098166" cy="4525776"/>
          </a:xfrm>
        </p:spPr>
        <p:txBody>
          <a:bodyPr/>
          <a:lstStyle>
            <a:lvl1pPr>
              <a:defRPr sz="600"/>
            </a:lvl1pPr>
            <a:lvl2pPr>
              <a:defRPr sz="500"/>
            </a:lvl2pPr>
            <a:lvl3pPr>
              <a:defRPr sz="400"/>
            </a:lvl3pPr>
            <a:lvl4pPr>
              <a:defRPr sz="400"/>
            </a:lvl4pPr>
            <a:lvl5pPr>
              <a:defRPr sz="400"/>
            </a:lvl5pPr>
            <a:lvl6pPr>
              <a:defRPr sz="400"/>
            </a:lvl6pPr>
            <a:lvl7pPr>
              <a:defRPr sz="400"/>
            </a:lvl7pPr>
            <a:lvl8pPr>
              <a:defRPr sz="400"/>
            </a:lvl8pPr>
            <a:lvl9pPr>
              <a:defRPr sz="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01071" y="2130518"/>
            <a:ext cx="4098166" cy="4525776"/>
          </a:xfrm>
        </p:spPr>
        <p:txBody>
          <a:bodyPr/>
          <a:lstStyle>
            <a:lvl1pPr>
              <a:defRPr sz="600"/>
            </a:lvl1pPr>
            <a:lvl2pPr>
              <a:defRPr sz="500"/>
            </a:lvl2pPr>
            <a:lvl3pPr>
              <a:defRPr sz="400"/>
            </a:lvl3pPr>
            <a:lvl4pPr>
              <a:defRPr sz="400"/>
            </a:lvl4pPr>
            <a:lvl5pPr>
              <a:defRPr sz="400"/>
            </a:lvl5pPr>
            <a:lvl6pPr>
              <a:defRPr sz="400"/>
            </a:lvl6pPr>
            <a:lvl7pPr>
              <a:defRPr sz="400"/>
            </a:lvl7pPr>
            <a:lvl8pPr>
              <a:defRPr sz="400"/>
            </a:lvl8pPr>
            <a:lvl9pPr>
              <a:defRPr sz="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331941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69" y="274544"/>
            <a:ext cx="8229462"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69" y="1535206"/>
            <a:ext cx="4040187" cy="639786"/>
          </a:xfrm>
        </p:spPr>
        <p:txBody>
          <a:bodyPr anchor="b"/>
          <a:lstStyle>
            <a:lvl1pPr marL="0" indent="0">
              <a:buNone/>
              <a:defRPr sz="500" b="1"/>
            </a:lvl1pPr>
            <a:lvl2pPr marL="99990" indent="0">
              <a:buNone/>
              <a:defRPr sz="400" b="1"/>
            </a:lvl2pPr>
            <a:lvl3pPr marL="199979" indent="0">
              <a:buNone/>
              <a:defRPr sz="400" b="1"/>
            </a:lvl3pPr>
            <a:lvl4pPr marL="299969" indent="0">
              <a:buNone/>
              <a:defRPr sz="300" b="1"/>
            </a:lvl4pPr>
            <a:lvl5pPr marL="399959" indent="0">
              <a:buNone/>
              <a:defRPr sz="300" b="1"/>
            </a:lvl5pPr>
            <a:lvl6pPr marL="499948" indent="0">
              <a:buNone/>
              <a:defRPr sz="300" b="1"/>
            </a:lvl6pPr>
            <a:lvl7pPr marL="599938" indent="0">
              <a:buNone/>
              <a:defRPr sz="300" b="1"/>
            </a:lvl7pPr>
            <a:lvl8pPr marL="699927" indent="0">
              <a:buNone/>
              <a:defRPr sz="300" b="1"/>
            </a:lvl8pPr>
            <a:lvl9pPr marL="799917" indent="0">
              <a:buNone/>
              <a:defRPr sz="300" b="1"/>
            </a:lvl9pPr>
          </a:lstStyle>
          <a:p>
            <a:pPr lvl="0"/>
            <a:r>
              <a:rPr lang="en-US" smtClean="0"/>
              <a:t>Click to edit Master text styles</a:t>
            </a:r>
          </a:p>
        </p:txBody>
      </p:sp>
      <p:sp>
        <p:nvSpPr>
          <p:cNvPr id="4" name="Content Placeholder 3"/>
          <p:cNvSpPr>
            <a:spLocks noGrp="1"/>
          </p:cNvSpPr>
          <p:nvPr>
            <p:ph sz="half" idx="2"/>
          </p:nvPr>
        </p:nvSpPr>
        <p:spPr>
          <a:xfrm>
            <a:off x="457269" y="2174992"/>
            <a:ext cx="4040187" cy="3951124"/>
          </a:xfrm>
        </p:spPr>
        <p:txBody>
          <a:bodyPr/>
          <a:lstStyle>
            <a:lvl1pPr>
              <a:defRPr sz="500"/>
            </a:lvl1pPr>
            <a:lvl2pPr>
              <a:defRPr sz="400"/>
            </a:lvl2pPr>
            <a:lvl3pPr>
              <a:defRPr sz="400"/>
            </a:lvl3pPr>
            <a:lvl4pPr>
              <a:defRPr sz="300"/>
            </a:lvl4pPr>
            <a:lvl5pPr>
              <a:defRPr sz="300"/>
            </a:lvl5pPr>
            <a:lvl6pPr>
              <a:defRPr sz="300"/>
            </a:lvl6pPr>
            <a:lvl7pPr>
              <a:defRPr sz="300"/>
            </a:lvl7pPr>
            <a:lvl8pPr>
              <a:defRPr sz="300"/>
            </a:lvl8pPr>
            <a:lvl9pPr>
              <a:defRPr sz="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163" y="1535206"/>
            <a:ext cx="4041568" cy="639786"/>
          </a:xfrm>
        </p:spPr>
        <p:txBody>
          <a:bodyPr anchor="b"/>
          <a:lstStyle>
            <a:lvl1pPr marL="0" indent="0">
              <a:buNone/>
              <a:defRPr sz="500" b="1"/>
            </a:lvl1pPr>
            <a:lvl2pPr marL="99990" indent="0">
              <a:buNone/>
              <a:defRPr sz="400" b="1"/>
            </a:lvl2pPr>
            <a:lvl3pPr marL="199979" indent="0">
              <a:buNone/>
              <a:defRPr sz="400" b="1"/>
            </a:lvl3pPr>
            <a:lvl4pPr marL="299969" indent="0">
              <a:buNone/>
              <a:defRPr sz="300" b="1"/>
            </a:lvl4pPr>
            <a:lvl5pPr marL="399959" indent="0">
              <a:buNone/>
              <a:defRPr sz="300" b="1"/>
            </a:lvl5pPr>
            <a:lvl6pPr marL="499948" indent="0">
              <a:buNone/>
              <a:defRPr sz="300" b="1"/>
            </a:lvl6pPr>
            <a:lvl7pPr marL="599938" indent="0">
              <a:buNone/>
              <a:defRPr sz="300" b="1"/>
            </a:lvl7pPr>
            <a:lvl8pPr marL="699927" indent="0">
              <a:buNone/>
              <a:defRPr sz="300" b="1"/>
            </a:lvl8pPr>
            <a:lvl9pPr marL="799917" indent="0">
              <a:buNone/>
              <a:defRPr sz="300" b="1"/>
            </a:lvl9pPr>
          </a:lstStyle>
          <a:p>
            <a:pPr lvl="0"/>
            <a:r>
              <a:rPr lang="en-US" smtClean="0"/>
              <a:t>Click to edit Master text styles</a:t>
            </a:r>
          </a:p>
        </p:txBody>
      </p:sp>
      <p:sp>
        <p:nvSpPr>
          <p:cNvPr id="6" name="Content Placeholder 5"/>
          <p:cNvSpPr>
            <a:spLocks noGrp="1"/>
          </p:cNvSpPr>
          <p:nvPr>
            <p:ph sz="quarter" idx="4"/>
          </p:nvPr>
        </p:nvSpPr>
        <p:spPr>
          <a:xfrm>
            <a:off x="4645163" y="2174992"/>
            <a:ext cx="4041568" cy="3951124"/>
          </a:xfrm>
        </p:spPr>
        <p:txBody>
          <a:bodyPr/>
          <a:lstStyle>
            <a:lvl1pPr>
              <a:defRPr sz="500"/>
            </a:lvl1pPr>
            <a:lvl2pPr>
              <a:defRPr sz="400"/>
            </a:lvl2pPr>
            <a:lvl3pPr>
              <a:defRPr sz="400"/>
            </a:lvl3pPr>
            <a:lvl4pPr>
              <a:defRPr sz="300"/>
            </a:lvl4pPr>
            <a:lvl5pPr>
              <a:defRPr sz="300"/>
            </a:lvl5pPr>
            <a:lvl6pPr>
              <a:defRPr sz="300"/>
            </a:lvl6pPr>
            <a:lvl7pPr>
              <a:defRPr sz="300"/>
            </a:lvl7pPr>
            <a:lvl8pPr>
              <a:defRPr sz="300"/>
            </a:lvl8pPr>
            <a:lvl9pPr>
              <a:defRPr sz="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980134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763143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8319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itle 8"/>
          <p:cNvSpPr>
            <a:spLocks noGrp="1"/>
          </p:cNvSpPr>
          <p:nvPr>
            <p:ph type="title"/>
          </p:nvPr>
        </p:nvSpPr>
        <p:spPr/>
        <p:txBody>
          <a:bodyPr/>
          <a:lstStyle/>
          <a:p>
            <a:r>
              <a:rPr lang="en-US" smtClean="0"/>
              <a:t>Click to edit Master title style</a:t>
            </a:r>
            <a:endParaRPr lang="en-US"/>
          </a:p>
        </p:txBody>
      </p:sp>
      <p:sp>
        <p:nvSpPr>
          <p:cNvPr id="4" name="Slide Number Placeholder 5"/>
          <p:cNvSpPr>
            <a:spLocks noGrp="1"/>
          </p:cNvSpPr>
          <p:nvPr>
            <p:ph type="sldNum" sz="quarter" idx="10"/>
          </p:nvPr>
        </p:nvSpPr>
        <p:spPr/>
        <p:txBody>
          <a:bodyPr/>
          <a:lstStyle>
            <a:lvl1pPr>
              <a:defRPr/>
            </a:lvl1pPr>
          </a:lstStyle>
          <a:p>
            <a:pPr>
              <a:defRPr/>
            </a:pPr>
            <a:fld id="{0570C2A0-7481-4A19-994C-623954255BEF}" type="slidenum">
              <a:rPr lang="en-US">
                <a:solidFill>
                  <a:srgbClr val="000000">
                    <a:tint val="75000"/>
                  </a:srgbClr>
                </a:solidFill>
              </a:rPr>
              <a:pPr>
                <a:defRPr/>
              </a:pPr>
              <a:t>‹#›</a:t>
            </a:fld>
            <a:endParaRPr lang="en-US" dirty="0">
              <a:solidFill>
                <a:srgbClr val="000000">
                  <a:tint val="75000"/>
                </a:srgbClr>
              </a:solidFill>
            </a:endParaRPr>
          </a:p>
        </p:txBody>
      </p:sp>
      <p:sp>
        <p:nvSpPr>
          <p:cNvPr id="5" name="Footer Placeholder 7"/>
          <p:cNvSpPr>
            <a:spLocks noGrp="1"/>
          </p:cNvSpPr>
          <p:nvPr>
            <p:ph type="ftr" sz="quarter" idx="11"/>
          </p:nvPr>
        </p:nvSpPr>
        <p:spPr/>
        <p:txBody>
          <a:bodyPr/>
          <a:lstStyle>
            <a:lvl1pPr>
              <a:defRPr/>
            </a:lvl1pPr>
          </a:lstStyle>
          <a:p>
            <a:pPr>
              <a:defRPr/>
            </a:pPr>
            <a:endParaRPr lang="en-US">
              <a:solidFill>
                <a:srgbClr val="000000">
                  <a:tint val="75000"/>
                </a:srgbClr>
              </a:solidFill>
            </a:endParaRPr>
          </a:p>
        </p:txBody>
      </p:sp>
    </p:spTree>
    <p:extLst>
      <p:ext uri="{BB962C8B-B14F-4D97-AF65-F5344CB8AC3E}">
        <p14:creationId xmlns:p14="http://schemas.microsoft.com/office/powerpoint/2010/main" val="23375006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69" y="273143"/>
            <a:ext cx="3008312" cy="1161910"/>
          </a:xfrm>
        </p:spPr>
        <p:txBody>
          <a:bodyPr anchor="b"/>
          <a:lstStyle>
            <a:lvl1pPr algn="l">
              <a:defRPr sz="400" b="1"/>
            </a:lvl1pPr>
          </a:lstStyle>
          <a:p>
            <a:r>
              <a:rPr lang="en-US" smtClean="0"/>
              <a:t>Click to edit Master title style</a:t>
            </a:r>
            <a:endParaRPr lang="en-US"/>
          </a:p>
        </p:txBody>
      </p:sp>
      <p:sp>
        <p:nvSpPr>
          <p:cNvPr id="3" name="Content Placeholder 2"/>
          <p:cNvSpPr>
            <a:spLocks noGrp="1"/>
          </p:cNvSpPr>
          <p:nvPr>
            <p:ph idx="1"/>
          </p:nvPr>
        </p:nvSpPr>
        <p:spPr>
          <a:xfrm>
            <a:off x="3574981" y="273144"/>
            <a:ext cx="5111750" cy="5852972"/>
          </a:xfrm>
        </p:spPr>
        <p:txBody>
          <a:bodyPr/>
          <a:lstStyle>
            <a:lvl1pPr>
              <a:defRPr sz="700"/>
            </a:lvl1pPr>
            <a:lvl2pPr>
              <a:defRPr sz="600"/>
            </a:lvl2pPr>
            <a:lvl3pPr>
              <a:defRPr sz="500"/>
            </a:lvl3pPr>
            <a:lvl4pPr>
              <a:defRPr sz="400"/>
            </a:lvl4pPr>
            <a:lvl5pPr>
              <a:defRPr sz="400"/>
            </a:lvl5pPr>
            <a:lvl6pPr>
              <a:defRPr sz="400"/>
            </a:lvl6pPr>
            <a:lvl7pPr>
              <a:defRPr sz="400"/>
            </a:lvl7pPr>
            <a:lvl8pPr>
              <a:defRPr sz="400"/>
            </a:lvl8pPr>
            <a:lvl9pPr>
              <a:defRPr sz="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69" y="1435053"/>
            <a:ext cx="3008312" cy="4691063"/>
          </a:xfrm>
        </p:spPr>
        <p:txBody>
          <a:bodyPr/>
          <a:lstStyle>
            <a:lvl1pPr marL="0" indent="0">
              <a:buNone/>
              <a:defRPr sz="300"/>
            </a:lvl1pPr>
            <a:lvl2pPr marL="99990" indent="0">
              <a:buNone/>
              <a:defRPr sz="300"/>
            </a:lvl2pPr>
            <a:lvl3pPr marL="199979" indent="0">
              <a:buNone/>
              <a:defRPr sz="200"/>
            </a:lvl3pPr>
            <a:lvl4pPr marL="299969" indent="0">
              <a:buNone/>
              <a:defRPr sz="200"/>
            </a:lvl4pPr>
            <a:lvl5pPr marL="399959" indent="0">
              <a:buNone/>
              <a:defRPr sz="200"/>
            </a:lvl5pPr>
            <a:lvl6pPr marL="499948" indent="0">
              <a:buNone/>
              <a:defRPr sz="200"/>
            </a:lvl6pPr>
            <a:lvl7pPr marL="599938" indent="0">
              <a:buNone/>
              <a:defRPr sz="200"/>
            </a:lvl7pPr>
            <a:lvl8pPr marL="699927" indent="0">
              <a:buNone/>
              <a:defRPr sz="200"/>
            </a:lvl8pPr>
            <a:lvl9pPr marL="799917" indent="0">
              <a:buNone/>
              <a:defRPr sz="200"/>
            </a:lvl9pPr>
          </a:lstStyle>
          <a:p>
            <a:pPr lvl="0"/>
            <a:r>
              <a:rPr lang="en-US" smtClean="0"/>
              <a:t>Click to edit Master text styles</a:t>
            </a:r>
          </a:p>
        </p:txBody>
      </p:sp>
    </p:spTree>
    <p:extLst>
      <p:ext uri="{BB962C8B-B14F-4D97-AF65-F5344CB8AC3E}">
        <p14:creationId xmlns:p14="http://schemas.microsoft.com/office/powerpoint/2010/main" val="42520866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150" y="4800670"/>
            <a:ext cx="5486538" cy="566597"/>
          </a:xfrm>
        </p:spPr>
        <p:txBody>
          <a:bodyPr anchor="b"/>
          <a:lstStyle>
            <a:lvl1pPr algn="l">
              <a:defRPr sz="400" b="1"/>
            </a:lvl1pPr>
          </a:lstStyle>
          <a:p>
            <a:r>
              <a:rPr lang="en-US" smtClean="0"/>
              <a:t>Click to edit Master title style</a:t>
            </a:r>
            <a:endParaRPr lang="en-US"/>
          </a:p>
        </p:txBody>
      </p:sp>
      <p:sp>
        <p:nvSpPr>
          <p:cNvPr id="3" name="Picture Placeholder 2"/>
          <p:cNvSpPr>
            <a:spLocks noGrp="1"/>
          </p:cNvSpPr>
          <p:nvPr>
            <p:ph type="pic" idx="1"/>
          </p:nvPr>
        </p:nvSpPr>
        <p:spPr>
          <a:xfrm>
            <a:off x="1792150" y="612822"/>
            <a:ext cx="5486538" cy="4114660"/>
          </a:xfrm>
        </p:spPr>
        <p:txBody>
          <a:bodyPr/>
          <a:lstStyle>
            <a:lvl1pPr marL="0" indent="0">
              <a:buNone/>
              <a:defRPr sz="700"/>
            </a:lvl1pPr>
            <a:lvl2pPr marL="99990" indent="0">
              <a:buNone/>
              <a:defRPr sz="600"/>
            </a:lvl2pPr>
            <a:lvl3pPr marL="199979" indent="0">
              <a:buNone/>
              <a:defRPr sz="500"/>
            </a:lvl3pPr>
            <a:lvl4pPr marL="299969" indent="0">
              <a:buNone/>
              <a:defRPr sz="400"/>
            </a:lvl4pPr>
            <a:lvl5pPr marL="399959" indent="0">
              <a:buNone/>
              <a:defRPr sz="400"/>
            </a:lvl5pPr>
            <a:lvl6pPr marL="499948" indent="0">
              <a:buNone/>
              <a:defRPr sz="400"/>
            </a:lvl6pPr>
            <a:lvl7pPr marL="599938" indent="0">
              <a:buNone/>
              <a:defRPr sz="400"/>
            </a:lvl7pPr>
            <a:lvl8pPr marL="699927" indent="0">
              <a:buNone/>
              <a:defRPr sz="400"/>
            </a:lvl8pPr>
            <a:lvl9pPr marL="799917" indent="0">
              <a:buNone/>
              <a:defRPr sz="400"/>
            </a:lvl9pPr>
          </a:lstStyle>
          <a:p>
            <a:pPr lvl="0"/>
            <a:endParaRPr lang="en-US" noProof="0" smtClean="0"/>
          </a:p>
        </p:txBody>
      </p:sp>
      <p:sp>
        <p:nvSpPr>
          <p:cNvPr id="4" name="Text Placeholder 3"/>
          <p:cNvSpPr>
            <a:spLocks noGrp="1"/>
          </p:cNvSpPr>
          <p:nvPr>
            <p:ph type="body" sz="half" idx="2"/>
          </p:nvPr>
        </p:nvSpPr>
        <p:spPr>
          <a:xfrm>
            <a:off x="1792150" y="5367267"/>
            <a:ext cx="5486538" cy="805073"/>
          </a:xfrm>
        </p:spPr>
        <p:txBody>
          <a:bodyPr/>
          <a:lstStyle>
            <a:lvl1pPr marL="0" indent="0">
              <a:buNone/>
              <a:defRPr sz="300"/>
            </a:lvl1pPr>
            <a:lvl2pPr marL="99990" indent="0">
              <a:buNone/>
              <a:defRPr sz="300"/>
            </a:lvl2pPr>
            <a:lvl3pPr marL="199979" indent="0">
              <a:buNone/>
              <a:defRPr sz="200"/>
            </a:lvl3pPr>
            <a:lvl4pPr marL="299969" indent="0">
              <a:buNone/>
              <a:defRPr sz="200"/>
            </a:lvl4pPr>
            <a:lvl5pPr marL="399959" indent="0">
              <a:buNone/>
              <a:defRPr sz="200"/>
            </a:lvl5pPr>
            <a:lvl6pPr marL="499948" indent="0">
              <a:buNone/>
              <a:defRPr sz="200"/>
            </a:lvl6pPr>
            <a:lvl7pPr marL="599938" indent="0">
              <a:buNone/>
              <a:defRPr sz="200"/>
            </a:lvl7pPr>
            <a:lvl8pPr marL="699927" indent="0">
              <a:buNone/>
              <a:defRPr sz="200"/>
            </a:lvl8pPr>
            <a:lvl9pPr marL="799917" indent="0">
              <a:buNone/>
              <a:defRPr sz="200"/>
            </a:lvl9pPr>
          </a:lstStyle>
          <a:p>
            <a:pPr lvl="0"/>
            <a:r>
              <a:rPr lang="en-US" smtClean="0"/>
              <a:t>Click to edit Master text styles</a:t>
            </a:r>
          </a:p>
        </p:txBody>
      </p:sp>
    </p:spTree>
    <p:extLst>
      <p:ext uri="{BB962C8B-B14F-4D97-AF65-F5344CB8AC3E}">
        <p14:creationId xmlns:p14="http://schemas.microsoft.com/office/powerpoint/2010/main" val="40499335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446750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2044" y="-25564"/>
            <a:ext cx="2057193" cy="668185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69775" y="-25564"/>
            <a:ext cx="6139138" cy="668185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012040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pPr>
              <a:defRPr/>
            </a:pPr>
            <a:fld id="{6071130B-53D1-4F91-BD33-174EB711F83A}" type="slidenum">
              <a:rPr lang="en-US">
                <a:solidFill>
                  <a:srgbClr val="000000">
                    <a:tint val="75000"/>
                  </a:srgbClr>
                </a:solidFill>
              </a:rPr>
              <a:pPr>
                <a:defRPr/>
              </a:pPr>
              <a:t>‹#›</a:t>
            </a:fld>
            <a:endParaRPr lang="en-US" dirty="0">
              <a:solidFill>
                <a:srgbClr val="000000">
                  <a:tint val="75000"/>
                </a:srgbClr>
              </a:solidFill>
            </a:endParaRPr>
          </a:p>
        </p:txBody>
      </p:sp>
    </p:spTree>
    <p:extLst>
      <p:ext uri="{BB962C8B-B14F-4D97-AF65-F5344CB8AC3E}">
        <p14:creationId xmlns:p14="http://schemas.microsoft.com/office/powerpoint/2010/main" val="3190213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7064"/>
            <a:ext cx="7772538" cy="1361865"/>
          </a:xfrm>
        </p:spPr>
        <p:txBody>
          <a:bodyPr anchor="t"/>
          <a:lstStyle>
            <a:lvl1pPr algn="l">
              <a:defRPr sz="9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876"/>
            <a:ext cx="7772538" cy="1500188"/>
          </a:xfrm>
        </p:spPr>
        <p:txBody>
          <a:bodyPr anchor="b"/>
          <a:lstStyle>
            <a:lvl1pPr marL="0" indent="0">
              <a:buNone/>
              <a:defRPr sz="400"/>
            </a:lvl1pPr>
            <a:lvl2pPr marL="99990" indent="0">
              <a:buNone/>
              <a:defRPr sz="400"/>
            </a:lvl2pPr>
            <a:lvl3pPr marL="199979" indent="0">
              <a:buNone/>
              <a:defRPr sz="300"/>
            </a:lvl3pPr>
            <a:lvl4pPr marL="299969" indent="0">
              <a:buNone/>
              <a:defRPr sz="300"/>
            </a:lvl4pPr>
            <a:lvl5pPr marL="399959" indent="0">
              <a:buNone/>
              <a:defRPr sz="300"/>
            </a:lvl5pPr>
            <a:lvl6pPr marL="499948" indent="0">
              <a:buNone/>
              <a:defRPr sz="300"/>
            </a:lvl6pPr>
            <a:lvl7pPr marL="599938" indent="0">
              <a:buNone/>
              <a:defRPr sz="300"/>
            </a:lvl7pPr>
            <a:lvl8pPr marL="699927" indent="0">
              <a:buNone/>
              <a:defRPr sz="300"/>
            </a:lvl8pPr>
            <a:lvl9pPr marL="799917" indent="0">
              <a:buNone/>
              <a:defRPr sz="300"/>
            </a:lvl9pPr>
          </a:lstStyle>
          <a:p>
            <a:pPr lvl="0"/>
            <a:r>
              <a:rPr lang="en-US" smtClean="0"/>
              <a:t>Click to edit Master text styles</a:t>
            </a:r>
          </a:p>
        </p:txBody>
      </p:sp>
    </p:spTree>
    <p:extLst>
      <p:ext uri="{BB962C8B-B14F-4D97-AF65-F5344CB8AC3E}">
        <p14:creationId xmlns:p14="http://schemas.microsoft.com/office/powerpoint/2010/main" val="1193544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69774" y="2130518"/>
            <a:ext cx="4098166" cy="4525776"/>
          </a:xfrm>
        </p:spPr>
        <p:txBody>
          <a:bodyPr/>
          <a:lstStyle>
            <a:lvl1pPr>
              <a:defRPr sz="600"/>
            </a:lvl1pPr>
            <a:lvl2pPr>
              <a:defRPr sz="500"/>
            </a:lvl2pPr>
            <a:lvl3pPr>
              <a:defRPr sz="400"/>
            </a:lvl3pPr>
            <a:lvl4pPr>
              <a:defRPr sz="400"/>
            </a:lvl4pPr>
            <a:lvl5pPr>
              <a:defRPr sz="400"/>
            </a:lvl5pPr>
            <a:lvl6pPr>
              <a:defRPr sz="400"/>
            </a:lvl6pPr>
            <a:lvl7pPr>
              <a:defRPr sz="400"/>
            </a:lvl7pPr>
            <a:lvl8pPr>
              <a:defRPr sz="400"/>
            </a:lvl8pPr>
            <a:lvl9pPr>
              <a:defRPr sz="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01071" y="2130518"/>
            <a:ext cx="4098166" cy="4525776"/>
          </a:xfrm>
        </p:spPr>
        <p:txBody>
          <a:bodyPr/>
          <a:lstStyle>
            <a:lvl1pPr>
              <a:defRPr sz="600"/>
            </a:lvl1pPr>
            <a:lvl2pPr>
              <a:defRPr sz="500"/>
            </a:lvl2pPr>
            <a:lvl3pPr>
              <a:defRPr sz="400"/>
            </a:lvl3pPr>
            <a:lvl4pPr>
              <a:defRPr sz="400"/>
            </a:lvl4pPr>
            <a:lvl5pPr>
              <a:defRPr sz="400"/>
            </a:lvl5pPr>
            <a:lvl6pPr>
              <a:defRPr sz="400"/>
            </a:lvl6pPr>
            <a:lvl7pPr>
              <a:defRPr sz="400"/>
            </a:lvl7pPr>
            <a:lvl8pPr>
              <a:defRPr sz="400"/>
            </a:lvl8pPr>
            <a:lvl9pPr>
              <a:defRPr sz="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3109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69" y="274544"/>
            <a:ext cx="8229462"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69" y="1535206"/>
            <a:ext cx="4040187" cy="639786"/>
          </a:xfrm>
        </p:spPr>
        <p:txBody>
          <a:bodyPr anchor="b"/>
          <a:lstStyle>
            <a:lvl1pPr marL="0" indent="0">
              <a:buNone/>
              <a:defRPr sz="500" b="1"/>
            </a:lvl1pPr>
            <a:lvl2pPr marL="99990" indent="0">
              <a:buNone/>
              <a:defRPr sz="400" b="1"/>
            </a:lvl2pPr>
            <a:lvl3pPr marL="199979" indent="0">
              <a:buNone/>
              <a:defRPr sz="400" b="1"/>
            </a:lvl3pPr>
            <a:lvl4pPr marL="299969" indent="0">
              <a:buNone/>
              <a:defRPr sz="300" b="1"/>
            </a:lvl4pPr>
            <a:lvl5pPr marL="399959" indent="0">
              <a:buNone/>
              <a:defRPr sz="300" b="1"/>
            </a:lvl5pPr>
            <a:lvl6pPr marL="499948" indent="0">
              <a:buNone/>
              <a:defRPr sz="300" b="1"/>
            </a:lvl6pPr>
            <a:lvl7pPr marL="599938" indent="0">
              <a:buNone/>
              <a:defRPr sz="300" b="1"/>
            </a:lvl7pPr>
            <a:lvl8pPr marL="699927" indent="0">
              <a:buNone/>
              <a:defRPr sz="300" b="1"/>
            </a:lvl8pPr>
            <a:lvl9pPr marL="799917" indent="0">
              <a:buNone/>
              <a:defRPr sz="300" b="1"/>
            </a:lvl9pPr>
          </a:lstStyle>
          <a:p>
            <a:pPr lvl="0"/>
            <a:r>
              <a:rPr lang="en-US" smtClean="0"/>
              <a:t>Click to edit Master text styles</a:t>
            </a:r>
          </a:p>
        </p:txBody>
      </p:sp>
      <p:sp>
        <p:nvSpPr>
          <p:cNvPr id="4" name="Content Placeholder 3"/>
          <p:cNvSpPr>
            <a:spLocks noGrp="1"/>
          </p:cNvSpPr>
          <p:nvPr>
            <p:ph sz="half" idx="2"/>
          </p:nvPr>
        </p:nvSpPr>
        <p:spPr>
          <a:xfrm>
            <a:off x="457269" y="2174992"/>
            <a:ext cx="4040187" cy="3951124"/>
          </a:xfrm>
        </p:spPr>
        <p:txBody>
          <a:bodyPr/>
          <a:lstStyle>
            <a:lvl1pPr>
              <a:defRPr sz="500"/>
            </a:lvl1pPr>
            <a:lvl2pPr>
              <a:defRPr sz="400"/>
            </a:lvl2pPr>
            <a:lvl3pPr>
              <a:defRPr sz="400"/>
            </a:lvl3pPr>
            <a:lvl4pPr>
              <a:defRPr sz="300"/>
            </a:lvl4pPr>
            <a:lvl5pPr>
              <a:defRPr sz="300"/>
            </a:lvl5pPr>
            <a:lvl6pPr>
              <a:defRPr sz="300"/>
            </a:lvl6pPr>
            <a:lvl7pPr>
              <a:defRPr sz="300"/>
            </a:lvl7pPr>
            <a:lvl8pPr>
              <a:defRPr sz="300"/>
            </a:lvl8pPr>
            <a:lvl9pPr>
              <a:defRPr sz="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163" y="1535206"/>
            <a:ext cx="4041568" cy="639786"/>
          </a:xfrm>
        </p:spPr>
        <p:txBody>
          <a:bodyPr anchor="b"/>
          <a:lstStyle>
            <a:lvl1pPr marL="0" indent="0">
              <a:buNone/>
              <a:defRPr sz="500" b="1"/>
            </a:lvl1pPr>
            <a:lvl2pPr marL="99990" indent="0">
              <a:buNone/>
              <a:defRPr sz="400" b="1"/>
            </a:lvl2pPr>
            <a:lvl3pPr marL="199979" indent="0">
              <a:buNone/>
              <a:defRPr sz="400" b="1"/>
            </a:lvl3pPr>
            <a:lvl4pPr marL="299969" indent="0">
              <a:buNone/>
              <a:defRPr sz="300" b="1"/>
            </a:lvl4pPr>
            <a:lvl5pPr marL="399959" indent="0">
              <a:buNone/>
              <a:defRPr sz="300" b="1"/>
            </a:lvl5pPr>
            <a:lvl6pPr marL="499948" indent="0">
              <a:buNone/>
              <a:defRPr sz="300" b="1"/>
            </a:lvl6pPr>
            <a:lvl7pPr marL="599938" indent="0">
              <a:buNone/>
              <a:defRPr sz="300" b="1"/>
            </a:lvl7pPr>
            <a:lvl8pPr marL="699927" indent="0">
              <a:buNone/>
              <a:defRPr sz="300" b="1"/>
            </a:lvl8pPr>
            <a:lvl9pPr marL="799917" indent="0">
              <a:buNone/>
              <a:defRPr sz="300" b="1"/>
            </a:lvl9pPr>
          </a:lstStyle>
          <a:p>
            <a:pPr lvl="0"/>
            <a:r>
              <a:rPr lang="en-US" smtClean="0"/>
              <a:t>Click to edit Master text styles</a:t>
            </a:r>
          </a:p>
        </p:txBody>
      </p:sp>
      <p:sp>
        <p:nvSpPr>
          <p:cNvPr id="6" name="Content Placeholder 5"/>
          <p:cNvSpPr>
            <a:spLocks noGrp="1"/>
          </p:cNvSpPr>
          <p:nvPr>
            <p:ph sz="quarter" idx="4"/>
          </p:nvPr>
        </p:nvSpPr>
        <p:spPr>
          <a:xfrm>
            <a:off x="4645163" y="2174992"/>
            <a:ext cx="4041568" cy="3951124"/>
          </a:xfrm>
        </p:spPr>
        <p:txBody>
          <a:bodyPr/>
          <a:lstStyle>
            <a:lvl1pPr>
              <a:defRPr sz="500"/>
            </a:lvl1pPr>
            <a:lvl2pPr>
              <a:defRPr sz="400"/>
            </a:lvl2pPr>
            <a:lvl3pPr>
              <a:defRPr sz="400"/>
            </a:lvl3pPr>
            <a:lvl4pPr>
              <a:defRPr sz="300"/>
            </a:lvl4pPr>
            <a:lvl5pPr>
              <a:defRPr sz="300"/>
            </a:lvl5pPr>
            <a:lvl6pPr>
              <a:defRPr sz="300"/>
            </a:lvl6pPr>
            <a:lvl7pPr>
              <a:defRPr sz="300"/>
            </a:lvl7pPr>
            <a:lvl8pPr>
              <a:defRPr sz="300"/>
            </a:lvl8pPr>
            <a:lvl9pPr>
              <a:defRPr sz="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84959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81354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6783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69" y="273143"/>
            <a:ext cx="3008312" cy="1161910"/>
          </a:xfrm>
        </p:spPr>
        <p:txBody>
          <a:bodyPr anchor="b"/>
          <a:lstStyle>
            <a:lvl1pPr algn="l">
              <a:defRPr sz="400" b="1"/>
            </a:lvl1pPr>
          </a:lstStyle>
          <a:p>
            <a:r>
              <a:rPr lang="en-US" smtClean="0"/>
              <a:t>Click to edit Master title style</a:t>
            </a:r>
            <a:endParaRPr lang="en-US"/>
          </a:p>
        </p:txBody>
      </p:sp>
      <p:sp>
        <p:nvSpPr>
          <p:cNvPr id="3" name="Content Placeholder 2"/>
          <p:cNvSpPr>
            <a:spLocks noGrp="1"/>
          </p:cNvSpPr>
          <p:nvPr>
            <p:ph idx="1"/>
          </p:nvPr>
        </p:nvSpPr>
        <p:spPr>
          <a:xfrm>
            <a:off x="3574981" y="273144"/>
            <a:ext cx="5111750" cy="5852972"/>
          </a:xfrm>
        </p:spPr>
        <p:txBody>
          <a:bodyPr/>
          <a:lstStyle>
            <a:lvl1pPr>
              <a:defRPr sz="700"/>
            </a:lvl1pPr>
            <a:lvl2pPr>
              <a:defRPr sz="600"/>
            </a:lvl2pPr>
            <a:lvl3pPr>
              <a:defRPr sz="500"/>
            </a:lvl3pPr>
            <a:lvl4pPr>
              <a:defRPr sz="400"/>
            </a:lvl4pPr>
            <a:lvl5pPr>
              <a:defRPr sz="400"/>
            </a:lvl5pPr>
            <a:lvl6pPr>
              <a:defRPr sz="400"/>
            </a:lvl6pPr>
            <a:lvl7pPr>
              <a:defRPr sz="400"/>
            </a:lvl7pPr>
            <a:lvl8pPr>
              <a:defRPr sz="400"/>
            </a:lvl8pPr>
            <a:lvl9pPr>
              <a:defRPr sz="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69" y="1435053"/>
            <a:ext cx="3008312" cy="4691063"/>
          </a:xfrm>
        </p:spPr>
        <p:txBody>
          <a:bodyPr/>
          <a:lstStyle>
            <a:lvl1pPr marL="0" indent="0">
              <a:buNone/>
              <a:defRPr sz="300"/>
            </a:lvl1pPr>
            <a:lvl2pPr marL="99990" indent="0">
              <a:buNone/>
              <a:defRPr sz="300"/>
            </a:lvl2pPr>
            <a:lvl3pPr marL="199979" indent="0">
              <a:buNone/>
              <a:defRPr sz="200"/>
            </a:lvl3pPr>
            <a:lvl4pPr marL="299969" indent="0">
              <a:buNone/>
              <a:defRPr sz="200"/>
            </a:lvl4pPr>
            <a:lvl5pPr marL="399959" indent="0">
              <a:buNone/>
              <a:defRPr sz="200"/>
            </a:lvl5pPr>
            <a:lvl6pPr marL="499948" indent="0">
              <a:buNone/>
              <a:defRPr sz="200"/>
            </a:lvl6pPr>
            <a:lvl7pPr marL="599938" indent="0">
              <a:buNone/>
              <a:defRPr sz="200"/>
            </a:lvl7pPr>
            <a:lvl8pPr marL="699927" indent="0">
              <a:buNone/>
              <a:defRPr sz="200"/>
            </a:lvl8pPr>
            <a:lvl9pPr marL="799917" indent="0">
              <a:buNone/>
              <a:defRPr sz="200"/>
            </a:lvl9pPr>
          </a:lstStyle>
          <a:p>
            <a:pPr lvl="0"/>
            <a:r>
              <a:rPr lang="en-US" smtClean="0"/>
              <a:t>Click to edit Master text styles</a:t>
            </a:r>
          </a:p>
        </p:txBody>
      </p:sp>
    </p:spTree>
    <p:extLst>
      <p:ext uri="{BB962C8B-B14F-4D97-AF65-F5344CB8AC3E}">
        <p14:creationId xmlns:p14="http://schemas.microsoft.com/office/powerpoint/2010/main" val="870632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150" y="4800670"/>
            <a:ext cx="5486538" cy="566597"/>
          </a:xfrm>
        </p:spPr>
        <p:txBody>
          <a:bodyPr anchor="b"/>
          <a:lstStyle>
            <a:lvl1pPr algn="l">
              <a:defRPr sz="400" b="1"/>
            </a:lvl1pPr>
          </a:lstStyle>
          <a:p>
            <a:r>
              <a:rPr lang="en-US" smtClean="0"/>
              <a:t>Click to edit Master title style</a:t>
            </a:r>
            <a:endParaRPr lang="en-US"/>
          </a:p>
        </p:txBody>
      </p:sp>
      <p:sp>
        <p:nvSpPr>
          <p:cNvPr id="3" name="Picture Placeholder 2"/>
          <p:cNvSpPr>
            <a:spLocks noGrp="1"/>
          </p:cNvSpPr>
          <p:nvPr>
            <p:ph type="pic" idx="1"/>
          </p:nvPr>
        </p:nvSpPr>
        <p:spPr>
          <a:xfrm>
            <a:off x="1792150" y="612822"/>
            <a:ext cx="5486538" cy="4114660"/>
          </a:xfrm>
        </p:spPr>
        <p:txBody>
          <a:bodyPr/>
          <a:lstStyle>
            <a:lvl1pPr marL="0" indent="0">
              <a:buNone/>
              <a:defRPr sz="700"/>
            </a:lvl1pPr>
            <a:lvl2pPr marL="99990" indent="0">
              <a:buNone/>
              <a:defRPr sz="600"/>
            </a:lvl2pPr>
            <a:lvl3pPr marL="199979" indent="0">
              <a:buNone/>
              <a:defRPr sz="500"/>
            </a:lvl3pPr>
            <a:lvl4pPr marL="299969" indent="0">
              <a:buNone/>
              <a:defRPr sz="400"/>
            </a:lvl4pPr>
            <a:lvl5pPr marL="399959" indent="0">
              <a:buNone/>
              <a:defRPr sz="400"/>
            </a:lvl5pPr>
            <a:lvl6pPr marL="499948" indent="0">
              <a:buNone/>
              <a:defRPr sz="400"/>
            </a:lvl6pPr>
            <a:lvl7pPr marL="599938" indent="0">
              <a:buNone/>
              <a:defRPr sz="400"/>
            </a:lvl7pPr>
            <a:lvl8pPr marL="699927" indent="0">
              <a:buNone/>
              <a:defRPr sz="400"/>
            </a:lvl8pPr>
            <a:lvl9pPr marL="799917" indent="0">
              <a:buNone/>
              <a:defRPr sz="400"/>
            </a:lvl9pPr>
          </a:lstStyle>
          <a:p>
            <a:pPr lvl="0"/>
            <a:endParaRPr lang="en-US" noProof="0" smtClean="0"/>
          </a:p>
        </p:txBody>
      </p:sp>
      <p:sp>
        <p:nvSpPr>
          <p:cNvPr id="4" name="Text Placeholder 3"/>
          <p:cNvSpPr>
            <a:spLocks noGrp="1"/>
          </p:cNvSpPr>
          <p:nvPr>
            <p:ph type="body" sz="half" idx="2"/>
          </p:nvPr>
        </p:nvSpPr>
        <p:spPr>
          <a:xfrm>
            <a:off x="1792150" y="5367267"/>
            <a:ext cx="5486538" cy="805073"/>
          </a:xfrm>
        </p:spPr>
        <p:txBody>
          <a:bodyPr/>
          <a:lstStyle>
            <a:lvl1pPr marL="0" indent="0">
              <a:buNone/>
              <a:defRPr sz="300"/>
            </a:lvl1pPr>
            <a:lvl2pPr marL="99990" indent="0">
              <a:buNone/>
              <a:defRPr sz="300"/>
            </a:lvl2pPr>
            <a:lvl3pPr marL="199979" indent="0">
              <a:buNone/>
              <a:defRPr sz="200"/>
            </a:lvl3pPr>
            <a:lvl4pPr marL="299969" indent="0">
              <a:buNone/>
              <a:defRPr sz="200"/>
            </a:lvl4pPr>
            <a:lvl5pPr marL="399959" indent="0">
              <a:buNone/>
              <a:defRPr sz="200"/>
            </a:lvl5pPr>
            <a:lvl6pPr marL="499948" indent="0">
              <a:buNone/>
              <a:defRPr sz="200"/>
            </a:lvl6pPr>
            <a:lvl7pPr marL="599938" indent="0">
              <a:buNone/>
              <a:defRPr sz="200"/>
            </a:lvl7pPr>
            <a:lvl8pPr marL="699927" indent="0">
              <a:buNone/>
              <a:defRPr sz="200"/>
            </a:lvl8pPr>
            <a:lvl9pPr marL="799917" indent="0">
              <a:buNone/>
              <a:defRPr sz="200"/>
            </a:lvl9pPr>
          </a:lstStyle>
          <a:p>
            <a:pPr lvl="0"/>
            <a:r>
              <a:rPr lang="en-US" smtClean="0"/>
              <a:t>Click to edit Master text styles</a:t>
            </a:r>
          </a:p>
        </p:txBody>
      </p:sp>
    </p:spTree>
    <p:extLst>
      <p:ext uri="{BB962C8B-B14F-4D97-AF65-F5344CB8AC3E}">
        <p14:creationId xmlns:p14="http://schemas.microsoft.com/office/powerpoint/2010/main" val="30608043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569913" y="2130425"/>
            <a:ext cx="8229600" cy="430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1" tIns="45706" rIns="91411" bIns="45706"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7" name="Rectangle 8"/>
          <p:cNvSpPr>
            <a:spLocks noChangeArrowheads="1"/>
          </p:cNvSpPr>
          <p:nvPr/>
        </p:nvSpPr>
        <p:spPr bwMode="auto">
          <a:xfrm>
            <a:off x="0" y="0"/>
            <a:ext cx="9144000" cy="11430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9998" tIns="9999" rIns="19998" bIns="9999"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endParaRPr lang="en-US" altLang="en-US">
              <a:solidFill>
                <a:srgbClr val="000000"/>
              </a:solidFill>
            </a:endParaRPr>
          </a:p>
        </p:txBody>
      </p:sp>
      <p:sp>
        <p:nvSpPr>
          <p:cNvPr id="1028" name="Rectangle 2"/>
          <p:cNvSpPr>
            <a:spLocks noGrp="1" noChangeArrowheads="1"/>
          </p:cNvSpPr>
          <p:nvPr>
            <p:ph type="title"/>
          </p:nvPr>
        </p:nvSpPr>
        <p:spPr bwMode="auto">
          <a:xfrm>
            <a:off x="614363" y="-25400"/>
            <a:ext cx="75152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1" tIns="45706" rIns="91411" bIns="45706" numCol="1" anchor="ctr" anchorCtr="0" compatLnSpc="1">
            <a:prstTxWarp prst="textNoShape">
              <a:avLst/>
            </a:prstTxWarp>
          </a:bodyPr>
          <a:lstStyle/>
          <a:p>
            <a:pPr lvl="0"/>
            <a:r>
              <a:rPr lang="en-US" altLang="en-US" smtClean="0"/>
              <a:t>Click to edit Master title style</a:t>
            </a:r>
          </a:p>
        </p:txBody>
      </p:sp>
      <p:pic>
        <p:nvPicPr>
          <p:cNvPr id="1029" name="Picture 17" descr="TTU 2 Title Page_logo"/>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77188" y="-3175"/>
            <a:ext cx="1103312"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4"/>
          </p:nvPr>
        </p:nvSpPr>
        <p:spPr>
          <a:xfrm>
            <a:off x="8597900" y="6437313"/>
            <a:ext cx="498475"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defRPr/>
            </a:pPr>
            <a:fld id="{B6360A54-A806-49DC-BE91-96C675410B97}" type="slidenum">
              <a:rPr lang="en-US">
                <a:solidFill>
                  <a:srgbClr val="000000">
                    <a:tint val="75000"/>
                  </a:srgbClr>
                </a:solidFill>
                <a:latin typeface="Arial" charset="0"/>
              </a:rPr>
              <a:pPr fontAlgn="base">
                <a:spcBef>
                  <a:spcPct val="0"/>
                </a:spcBef>
                <a:spcAft>
                  <a:spcPct val="0"/>
                </a:spcAft>
                <a:defRPr/>
              </a:pPr>
              <a:t>‹#›</a:t>
            </a:fld>
            <a:endParaRPr lang="en-US" dirty="0">
              <a:solidFill>
                <a:srgbClr val="000000">
                  <a:tint val="75000"/>
                </a:srgbClr>
              </a:solidFill>
              <a:latin typeface="Arial" charset="0"/>
            </a:endParaRPr>
          </a:p>
        </p:txBody>
      </p:sp>
      <p:sp>
        <p:nvSpPr>
          <p:cNvPr id="8" name="Footer Placeholder 7"/>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defRPr/>
            </a:pPr>
            <a:endParaRPr lang="en-US">
              <a:solidFill>
                <a:srgbClr val="000000">
                  <a:tint val="75000"/>
                </a:srgbClr>
              </a:solidFill>
              <a:latin typeface="Arial" charset="0"/>
            </a:endParaRPr>
          </a:p>
        </p:txBody>
      </p:sp>
    </p:spTree>
    <p:extLst>
      <p:ext uri="{BB962C8B-B14F-4D97-AF65-F5344CB8AC3E}">
        <p14:creationId xmlns:p14="http://schemas.microsoft.com/office/powerpoint/2010/main" val="24897053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2813" rtl="0" eaLnBrk="0" fontAlgn="base" hangingPunct="0">
        <a:spcBef>
          <a:spcPct val="0"/>
        </a:spcBef>
        <a:spcAft>
          <a:spcPct val="0"/>
        </a:spcAft>
        <a:defRPr sz="2000">
          <a:solidFill>
            <a:schemeClr val="bg1"/>
          </a:solidFill>
          <a:latin typeface="+mj-lt"/>
          <a:ea typeface="+mj-ea"/>
          <a:cs typeface="+mj-cs"/>
        </a:defRPr>
      </a:lvl1pPr>
      <a:lvl2pPr algn="l" defTabSz="912813" rtl="0" eaLnBrk="0" fontAlgn="base" hangingPunct="0">
        <a:spcBef>
          <a:spcPct val="0"/>
        </a:spcBef>
        <a:spcAft>
          <a:spcPct val="0"/>
        </a:spcAft>
        <a:defRPr sz="2000">
          <a:solidFill>
            <a:schemeClr val="bg1"/>
          </a:solidFill>
          <a:latin typeface="Times New Roman" pitchFamily="18" charset="0"/>
        </a:defRPr>
      </a:lvl2pPr>
      <a:lvl3pPr algn="l" defTabSz="912813" rtl="0" eaLnBrk="0" fontAlgn="base" hangingPunct="0">
        <a:spcBef>
          <a:spcPct val="0"/>
        </a:spcBef>
        <a:spcAft>
          <a:spcPct val="0"/>
        </a:spcAft>
        <a:defRPr sz="2000">
          <a:solidFill>
            <a:schemeClr val="bg1"/>
          </a:solidFill>
          <a:latin typeface="Times New Roman" pitchFamily="18" charset="0"/>
        </a:defRPr>
      </a:lvl3pPr>
      <a:lvl4pPr algn="l" defTabSz="912813" rtl="0" eaLnBrk="0" fontAlgn="base" hangingPunct="0">
        <a:spcBef>
          <a:spcPct val="0"/>
        </a:spcBef>
        <a:spcAft>
          <a:spcPct val="0"/>
        </a:spcAft>
        <a:defRPr sz="2000">
          <a:solidFill>
            <a:schemeClr val="bg1"/>
          </a:solidFill>
          <a:latin typeface="Times New Roman" pitchFamily="18" charset="0"/>
        </a:defRPr>
      </a:lvl4pPr>
      <a:lvl5pPr algn="l" defTabSz="912813" rtl="0" eaLnBrk="0" fontAlgn="base" hangingPunct="0">
        <a:spcBef>
          <a:spcPct val="0"/>
        </a:spcBef>
        <a:spcAft>
          <a:spcPct val="0"/>
        </a:spcAft>
        <a:defRPr sz="2000">
          <a:solidFill>
            <a:schemeClr val="bg1"/>
          </a:solidFill>
          <a:latin typeface="Times New Roman" pitchFamily="18" charset="0"/>
        </a:defRPr>
      </a:lvl5pPr>
      <a:lvl6pPr marL="99990" algn="l" defTabSz="914142" rtl="0" fontAlgn="base">
        <a:spcBef>
          <a:spcPct val="0"/>
        </a:spcBef>
        <a:spcAft>
          <a:spcPct val="0"/>
        </a:spcAft>
        <a:defRPr sz="2000">
          <a:solidFill>
            <a:schemeClr val="bg1"/>
          </a:solidFill>
          <a:latin typeface="Times New Roman" pitchFamily="18" charset="0"/>
        </a:defRPr>
      </a:lvl6pPr>
      <a:lvl7pPr marL="199979" algn="l" defTabSz="914142" rtl="0" fontAlgn="base">
        <a:spcBef>
          <a:spcPct val="0"/>
        </a:spcBef>
        <a:spcAft>
          <a:spcPct val="0"/>
        </a:spcAft>
        <a:defRPr sz="2000">
          <a:solidFill>
            <a:schemeClr val="bg1"/>
          </a:solidFill>
          <a:latin typeface="Times New Roman" pitchFamily="18" charset="0"/>
        </a:defRPr>
      </a:lvl7pPr>
      <a:lvl8pPr marL="299969" algn="l" defTabSz="914142" rtl="0" fontAlgn="base">
        <a:spcBef>
          <a:spcPct val="0"/>
        </a:spcBef>
        <a:spcAft>
          <a:spcPct val="0"/>
        </a:spcAft>
        <a:defRPr sz="2000">
          <a:solidFill>
            <a:schemeClr val="bg1"/>
          </a:solidFill>
          <a:latin typeface="Times New Roman" pitchFamily="18" charset="0"/>
        </a:defRPr>
      </a:lvl8pPr>
      <a:lvl9pPr marL="399959" algn="l" defTabSz="914142" rtl="0" fontAlgn="base">
        <a:spcBef>
          <a:spcPct val="0"/>
        </a:spcBef>
        <a:spcAft>
          <a:spcPct val="0"/>
        </a:spcAft>
        <a:defRPr sz="2000">
          <a:solidFill>
            <a:schemeClr val="bg1"/>
          </a:solidFill>
          <a:latin typeface="Times New Roman" pitchFamily="18" charset="0"/>
        </a:defRPr>
      </a:lvl9pPr>
    </p:titleStyle>
    <p:bodyStyle>
      <a:lvl1pPr marL="342900" indent="-342900" algn="l" defTabSz="912813" rtl="0" eaLnBrk="0" fontAlgn="base" hangingPunct="0">
        <a:spcBef>
          <a:spcPct val="20000"/>
        </a:spcBef>
        <a:spcAft>
          <a:spcPct val="25000"/>
        </a:spcAft>
        <a:defRPr sz="3200">
          <a:solidFill>
            <a:schemeClr val="tx1"/>
          </a:solidFill>
          <a:latin typeface="+mn-lt"/>
          <a:ea typeface="+mn-ea"/>
          <a:cs typeface="+mn-cs"/>
        </a:defRPr>
      </a:lvl1pPr>
      <a:lvl2pPr marL="398463" indent="-284163" algn="l" defTabSz="912813" rtl="0" eaLnBrk="0" fontAlgn="base" hangingPunct="0">
        <a:spcBef>
          <a:spcPct val="20000"/>
        </a:spcBef>
        <a:spcAft>
          <a:spcPct val="0"/>
        </a:spcAft>
        <a:buClr>
          <a:srgbClr val="CC0000"/>
        </a:buClr>
        <a:buSzPct val="90000"/>
        <a:buFont typeface="Wingdings" pitchFamily="2" charset="2"/>
        <a:buChar char="§"/>
        <a:defRPr sz="2400">
          <a:solidFill>
            <a:schemeClr val="tx1"/>
          </a:solidFill>
          <a:latin typeface="+mn-lt"/>
        </a:defRPr>
      </a:lvl2pPr>
      <a:lvl3pPr marL="741363" indent="-227013" algn="l" defTabSz="912813" rtl="0" eaLnBrk="0" fontAlgn="base" hangingPunct="0">
        <a:spcBef>
          <a:spcPct val="40000"/>
        </a:spcBef>
        <a:spcAft>
          <a:spcPct val="0"/>
        </a:spcAft>
        <a:buChar char="•"/>
        <a:defRPr sz="2000" i="1">
          <a:solidFill>
            <a:schemeClr val="tx1"/>
          </a:solidFill>
          <a:latin typeface="+mn-lt"/>
        </a:defRPr>
      </a:lvl3pPr>
      <a:lvl4pPr marL="1257300" indent="-227013" algn="l" defTabSz="912813" rtl="0" eaLnBrk="0" fontAlgn="base" hangingPunct="0">
        <a:spcBef>
          <a:spcPct val="40000"/>
        </a:spcBef>
        <a:spcAft>
          <a:spcPct val="0"/>
        </a:spcAft>
        <a:buChar char="–"/>
        <a:defRPr>
          <a:solidFill>
            <a:schemeClr val="tx1"/>
          </a:solidFill>
          <a:latin typeface="+mn-lt"/>
        </a:defRPr>
      </a:lvl4pPr>
      <a:lvl5pPr marL="1420813" indent="407988" algn="l" defTabSz="912813" rtl="0" eaLnBrk="0" fontAlgn="base" hangingPunct="0">
        <a:spcBef>
          <a:spcPct val="20000"/>
        </a:spcBef>
        <a:spcAft>
          <a:spcPct val="0"/>
        </a:spcAft>
        <a:defRPr>
          <a:solidFill>
            <a:schemeClr val="tx1"/>
          </a:solidFill>
          <a:latin typeface="+mn-lt"/>
        </a:defRPr>
      </a:lvl5pPr>
      <a:lvl6pPr marL="1522065" algn="l" defTabSz="914142" rtl="0" fontAlgn="base">
        <a:spcBef>
          <a:spcPct val="20000"/>
        </a:spcBef>
        <a:spcAft>
          <a:spcPct val="0"/>
        </a:spcAft>
        <a:defRPr sz="1800">
          <a:solidFill>
            <a:schemeClr val="tx1"/>
          </a:solidFill>
          <a:latin typeface="+mn-lt"/>
        </a:defRPr>
      </a:lvl6pPr>
      <a:lvl7pPr marL="1622054" algn="l" defTabSz="914142" rtl="0" fontAlgn="base">
        <a:spcBef>
          <a:spcPct val="20000"/>
        </a:spcBef>
        <a:spcAft>
          <a:spcPct val="0"/>
        </a:spcAft>
        <a:defRPr sz="1800">
          <a:solidFill>
            <a:schemeClr val="tx1"/>
          </a:solidFill>
          <a:latin typeface="+mn-lt"/>
        </a:defRPr>
      </a:lvl7pPr>
      <a:lvl8pPr marL="1722044" algn="l" defTabSz="914142" rtl="0" fontAlgn="base">
        <a:spcBef>
          <a:spcPct val="20000"/>
        </a:spcBef>
        <a:spcAft>
          <a:spcPct val="0"/>
        </a:spcAft>
        <a:defRPr sz="1800">
          <a:solidFill>
            <a:schemeClr val="tx1"/>
          </a:solidFill>
          <a:latin typeface="+mn-lt"/>
        </a:defRPr>
      </a:lvl8pPr>
      <a:lvl9pPr marL="1822033" algn="l" defTabSz="914142" rtl="0" fontAlgn="base">
        <a:spcBef>
          <a:spcPct val="20000"/>
        </a:spcBef>
        <a:spcAft>
          <a:spcPct val="0"/>
        </a:spcAft>
        <a:defRPr sz="1800">
          <a:solidFill>
            <a:schemeClr val="tx1"/>
          </a:solidFill>
          <a:latin typeface="+mn-lt"/>
        </a:defRPr>
      </a:lvl9pPr>
    </p:bodyStyle>
    <p:otherStyle>
      <a:defPPr>
        <a:defRPr lang="en-US"/>
      </a:defPPr>
      <a:lvl1pPr marL="0" algn="l" defTabSz="199979" rtl="0" eaLnBrk="1" latinLnBrk="0" hangingPunct="1">
        <a:defRPr sz="400" kern="1200">
          <a:solidFill>
            <a:schemeClr val="tx1"/>
          </a:solidFill>
          <a:latin typeface="+mn-lt"/>
          <a:ea typeface="+mn-ea"/>
          <a:cs typeface="+mn-cs"/>
        </a:defRPr>
      </a:lvl1pPr>
      <a:lvl2pPr marL="99990" algn="l" defTabSz="199979" rtl="0" eaLnBrk="1" latinLnBrk="0" hangingPunct="1">
        <a:defRPr sz="400" kern="1200">
          <a:solidFill>
            <a:schemeClr val="tx1"/>
          </a:solidFill>
          <a:latin typeface="+mn-lt"/>
          <a:ea typeface="+mn-ea"/>
          <a:cs typeface="+mn-cs"/>
        </a:defRPr>
      </a:lvl2pPr>
      <a:lvl3pPr marL="199979" algn="l" defTabSz="199979" rtl="0" eaLnBrk="1" latinLnBrk="0" hangingPunct="1">
        <a:defRPr sz="400" kern="1200">
          <a:solidFill>
            <a:schemeClr val="tx1"/>
          </a:solidFill>
          <a:latin typeface="+mn-lt"/>
          <a:ea typeface="+mn-ea"/>
          <a:cs typeface="+mn-cs"/>
        </a:defRPr>
      </a:lvl3pPr>
      <a:lvl4pPr marL="299969" algn="l" defTabSz="199979" rtl="0" eaLnBrk="1" latinLnBrk="0" hangingPunct="1">
        <a:defRPr sz="400" kern="1200">
          <a:solidFill>
            <a:schemeClr val="tx1"/>
          </a:solidFill>
          <a:latin typeface="+mn-lt"/>
          <a:ea typeface="+mn-ea"/>
          <a:cs typeface="+mn-cs"/>
        </a:defRPr>
      </a:lvl4pPr>
      <a:lvl5pPr marL="399959" algn="l" defTabSz="199979" rtl="0" eaLnBrk="1" latinLnBrk="0" hangingPunct="1">
        <a:defRPr sz="400" kern="1200">
          <a:solidFill>
            <a:schemeClr val="tx1"/>
          </a:solidFill>
          <a:latin typeface="+mn-lt"/>
          <a:ea typeface="+mn-ea"/>
          <a:cs typeface="+mn-cs"/>
        </a:defRPr>
      </a:lvl5pPr>
      <a:lvl6pPr marL="499948" algn="l" defTabSz="199979" rtl="0" eaLnBrk="1" latinLnBrk="0" hangingPunct="1">
        <a:defRPr sz="400" kern="1200">
          <a:solidFill>
            <a:schemeClr val="tx1"/>
          </a:solidFill>
          <a:latin typeface="+mn-lt"/>
          <a:ea typeface="+mn-ea"/>
          <a:cs typeface="+mn-cs"/>
        </a:defRPr>
      </a:lvl6pPr>
      <a:lvl7pPr marL="599938" algn="l" defTabSz="199979" rtl="0" eaLnBrk="1" latinLnBrk="0" hangingPunct="1">
        <a:defRPr sz="400" kern="1200">
          <a:solidFill>
            <a:schemeClr val="tx1"/>
          </a:solidFill>
          <a:latin typeface="+mn-lt"/>
          <a:ea typeface="+mn-ea"/>
          <a:cs typeface="+mn-cs"/>
        </a:defRPr>
      </a:lvl7pPr>
      <a:lvl8pPr marL="699927" algn="l" defTabSz="199979" rtl="0" eaLnBrk="1" latinLnBrk="0" hangingPunct="1">
        <a:defRPr sz="400" kern="1200">
          <a:solidFill>
            <a:schemeClr val="tx1"/>
          </a:solidFill>
          <a:latin typeface="+mn-lt"/>
          <a:ea typeface="+mn-ea"/>
          <a:cs typeface="+mn-cs"/>
        </a:defRPr>
      </a:lvl8pPr>
      <a:lvl9pPr marL="799917" algn="l" defTabSz="199979" rtl="0" eaLnBrk="1" latinLnBrk="0" hangingPunct="1">
        <a:defRPr sz="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3"/>
          <p:cNvSpPr>
            <a:spLocks noGrp="1" noChangeArrowheads="1"/>
          </p:cNvSpPr>
          <p:nvPr>
            <p:ph type="body" idx="1"/>
          </p:nvPr>
        </p:nvSpPr>
        <p:spPr bwMode="auto">
          <a:xfrm>
            <a:off x="569913" y="2130425"/>
            <a:ext cx="8229600" cy="430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1" tIns="45706" rIns="91411" bIns="45706"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2" name="Rectangle 8"/>
          <p:cNvSpPr>
            <a:spLocks noChangeArrowheads="1"/>
          </p:cNvSpPr>
          <p:nvPr/>
        </p:nvSpPr>
        <p:spPr bwMode="auto">
          <a:xfrm>
            <a:off x="0" y="0"/>
            <a:ext cx="9144000" cy="1143000"/>
          </a:xfrm>
          <a:prstGeom prst="rect">
            <a:avLst/>
          </a:prstGeom>
          <a:solidFill>
            <a:schemeClr val="tx1"/>
          </a:solidFill>
          <a:ln w="9525">
            <a:noFill/>
            <a:miter lim="800000"/>
            <a:headEnd/>
            <a:tailEnd/>
          </a:ln>
          <a:effectLst/>
        </p:spPr>
        <p:txBody>
          <a:bodyPr wrap="none" lIns="19998" tIns="9999" rIns="19998" bIns="9999" anchor="ctr"/>
          <a:lstStyle/>
          <a:p>
            <a:pPr fontAlgn="base">
              <a:spcBef>
                <a:spcPct val="0"/>
              </a:spcBef>
              <a:spcAft>
                <a:spcPct val="0"/>
              </a:spcAft>
              <a:defRPr/>
            </a:pPr>
            <a:endParaRPr lang="en-US">
              <a:solidFill>
                <a:srgbClr val="000000"/>
              </a:solidFill>
              <a:latin typeface="Arial" charset="0"/>
            </a:endParaRPr>
          </a:p>
        </p:txBody>
      </p:sp>
      <p:sp>
        <p:nvSpPr>
          <p:cNvPr id="26628" name="Rectangle 2"/>
          <p:cNvSpPr>
            <a:spLocks noGrp="1" noChangeArrowheads="1"/>
          </p:cNvSpPr>
          <p:nvPr>
            <p:ph type="title"/>
          </p:nvPr>
        </p:nvSpPr>
        <p:spPr bwMode="auto">
          <a:xfrm>
            <a:off x="614363" y="-25400"/>
            <a:ext cx="75152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1" tIns="45706" rIns="91411" bIns="45706" numCol="1" anchor="ctr" anchorCtr="0" compatLnSpc="1">
            <a:prstTxWarp prst="textNoShape">
              <a:avLst/>
            </a:prstTxWarp>
          </a:bodyPr>
          <a:lstStyle/>
          <a:p>
            <a:pPr lvl="0"/>
            <a:r>
              <a:rPr lang="en-US" smtClean="0"/>
              <a:t>Click to edit Master title style</a:t>
            </a:r>
          </a:p>
        </p:txBody>
      </p:sp>
      <p:pic>
        <p:nvPicPr>
          <p:cNvPr id="26629" name="Picture 17" descr="TTU 2 Title Page_logo"/>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77188" y="-3175"/>
            <a:ext cx="1103312"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4"/>
          </p:nvPr>
        </p:nvSpPr>
        <p:spPr>
          <a:xfrm>
            <a:off x="8597900" y="6437313"/>
            <a:ext cx="498475"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defRPr/>
            </a:pPr>
            <a:fld id="{2440B727-0B58-4C6D-93B6-381E1A4982B8}" type="slidenum">
              <a:rPr lang="en-US">
                <a:solidFill>
                  <a:srgbClr val="000000">
                    <a:tint val="75000"/>
                  </a:srgbClr>
                </a:solidFill>
                <a:latin typeface="Arial" charset="0"/>
              </a:rPr>
              <a:pPr fontAlgn="base">
                <a:spcBef>
                  <a:spcPct val="0"/>
                </a:spcBef>
                <a:spcAft>
                  <a:spcPct val="0"/>
                </a:spcAft>
                <a:defRPr/>
              </a:pPr>
              <a:t>‹#›</a:t>
            </a:fld>
            <a:endParaRPr lang="en-US" dirty="0">
              <a:solidFill>
                <a:srgbClr val="000000">
                  <a:tint val="75000"/>
                </a:srgbClr>
              </a:solidFill>
              <a:latin typeface="Arial" charset="0"/>
            </a:endParaRPr>
          </a:p>
        </p:txBody>
      </p:sp>
      <p:sp>
        <p:nvSpPr>
          <p:cNvPr id="8" name="Footer Placeholder 7"/>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defRPr/>
            </a:pPr>
            <a:endParaRPr lang="en-US">
              <a:solidFill>
                <a:srgbClr val="000000">
                  <a:tint val="75000"/>
                </a:srgbClr>
              </a:solidFill>
              <a:latin typeface="Arial" charset="0"/>
            </a:endParaRPr>
          </a:p>
        </p:txBody>
      </p:sp>
    </p:spTree>
    <p:extLst>
      <p:ext uri="{BB962C8B-B14F-4D97-AF65-F5344CB8AC3E}">
        <p14:creationId xmlns:p14="http://schemas.microsoft.com/office/powerpoint/2010/main" val="345196529"/>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hdr="0" ftr="0" dt="0"/>
  <p:txStyles>
    <p:titleStyle>
      <a:lvl1pPr algn="l" defTabSz="912813" rtl="0" eaLnBrk="0" fontAlgn="base" hangingPunct="0">
        <a:spcBef>
          <a:spcPct val="0"/>
        </a:spcBef>
        <a:spcAft>
          <a:spcPct val="0"/>
        </a:spcAft>
        <a:defRPr sz="2000">
          <a:solidFill>
            <a:schemeClr val="bg1"/>
          </a:solidFill>
          <a:latin typeface="+mj-lt"/>
          <a:ea typeface="+mj-ea"/>
          <a:cs typeface="+mj-cs"/>
        </a:defRPr>
      </a:lvl1pPr>
      <a:lvl2pPr algn="l" defTabSz="912813" rtl="0" eaLnBrk="0" fontAlgn="base" hangingPunct="0">
        <a:spcBef>
          <a:spcPct val="0"/>
        </a:spcBef>
        <a:spcAft>
          <a:spcPct val="0"/>
        </a:spcAft>
        <a:defRPr sz="2000">
          <a:solidFill>
            <a:schemeClr val="bg1"/>
          </a:solidFill>
          <a:latin typeface="Times New Roman" pitchFamily="18" charset="0"/>
        </a:defRPr>
      </a:lvl2pPr>
      <a:lvl3pPr algn="l" defTabSz="912813" rtl="0" eaLnBrk="0" fontAlgn="base" hangingPunct="0">
        <a:spcBef>
          <a:spcPct val="0"/>
        </a:spcBef>
        <a:spcAft>
          <a:spcPct val="0"/>
        </a:spcAft>
        <a:defRPr sz="2000">
          <a:solidFill>
            <a:schemeClr val="bg1"/>
          </a:solidFill>
          <a:latin typeface="Times New Roman" pitchFamily="18" charset="0"/>
        </a:defRPr>
      </a:lvl3pPr>
      <a:lvl4pPr algn="l" defTabSz="912813" rtl="0" eaLnBrk="0" fontAlgn="base" hangingPunct="0">
        <a:spcBef>
          <a:spcPct val="0"/>
        </a:spcBef>
        <a:spcAft>
          <a:spcPct val="0"/>
        </a:spcAft>
        <a:defRPr sz="2000">
          <a:solidFill>
            <a:schemeClr val="bg1"/>
          </a:solidFill>
          <a:latin typeface="Times New Roman" pitchFamily="18" charset="0"/>
        </a:defRPr>
      </a:lvl4pPr>
      <a:lvl5pPr algn="l" defTabSz="912813" rtl="0" eaLnBrk="0" fontAlgn="base" hangingPunct="0">
        <a:spcBef>
          <a:spcPct val="0"/>
        </a:spcBef>
        <a:spcAft>
          <a:spcPct val="0"/>
        </a:spcAft>
        <a:defRPr sz="2000">
          <a:solidFill>
            <a:schemeClr val="bg1"/>
          </a:solidFill>
          <a:latin typeface="Times New Roman" pitchFamily="18" charset="0"/>
        </a:defRPr>
      </a:lvl5pPr>
      <a:lvl6pPr marL="99990" algn="l" defTabSz="914142" rtl="0" fontAlgn="base">
        <a:spcBef>
          <a:spcPct val="0"/>
        </a:spcBef>
        <a:spcAft>
          <a:spcPct val="0"/>
        </a:spcAft>
        <a:defRPr sz="2000">
          <a:solidFill>
            <a:schemeClr val="bg1"/>
          </a:solidFill>
          <a:latin typeface="Times New Roman" pitchFamily="18" charset="0"/>
        </a:defRPr>
      </a:lvl6pPr>
      <a:lvl7pPr marL="199979" algn="l" defTabSz="914142" rtl="0" fontAlgn="base">
        <a:spcBef>
          <a:spcPct val="0"/>
        </a:spcBef>
        <a:spcAft>
          <a:spcPct val="0"/>
        </a:spcAft>
        <a:defRPr sz="2000">
          <a:solidFill>
            <a:schemeClr val="bg1"/>
          </a:solidFill>
          <a:latin typeface="Times New Roman" pitchFamily="18" charset="0"/>
        </a:defRPr>
      </a:lvl7pPr>
      <a:lvl8pPr marL="299969" algn="l" defTabSz="914142" rtl="0" fontAlgn="base">
        <a:spcBef>
          <a:spcPct val="0"/>
        </a:spcBef>
        <a:spcAft>
          <a:spcPct val="0"/>
        </a:spcAft>
        <a:defRPr sz="2000">
          <a:solidFill>
            <a:schemeClr val="bg1"/>
          </a:solidFill>
          <a:latin typeface="Times New Roman" pitchFamily="18" charset="0"/>
        </a:defRPr>
      </a:lvl8pPr>
      <a:lvl9pPr marL="399959" algn="l" defTabSz="914142" rtl="0" fontAlgn="base">
        <a:spcBef>
          <a:spcPct val="0"/>
        </a:spcBef>
        <a:spcAft>
          <a:spcPct val="0"/>
        </a:spcAft>
        <a:defRPr sz="2000">
          <a:solidFill>
            <a:schemeClr val="bg1"/>
          </a:solidFill>
          <a:latin typeface="Times New Roman" pitchFamily="18" charset="0"/>
        </a:defRPr>
      </a:lvl9pPr>
    </p:titleStyle>
    <p:bodyStyle>
      <a:lvl1pPr marL="342900" indent="-342900" algn="l" defTabSz="912813" rtl="0" eaLnBrk="0" fontAlgn="base" hangingPunct="0">
        <a:spcBef>
          <a:spcPct val="20000"/>
        </a:spcBef>
        <a:spcAft>
          <a:spcPct val="25000"/>
        </a:spcAft>
        <a:defRPr sz="3200">
          <a:solidFill>
            <a:schemeClr val="tx1"/>
          </a:solidFill>
          <a:latin typeface="+mn-lt"/>
          <a:ea typeface="+mn-ea"/>
          <a:cs typeface="+mn-cs"/>
        </a:defRPr>
      </a:lvl1pPr>
      <a:lvl2pPr marL="398463" indent="-284163" algn="l" defTabSz="912813" rtl="0" eaLnBrk="0" fontAlgn="base" hangingPunct="0">
        <a:spcBef>
          <a:spcPct val="20000"/>
        </a:spcBef>
        <a:spcAft>
          <a:spcPct val="0"/>
        </a:spcAft>
        <a:buClr>
          <a:srgbClr val="CC0000"/>
        </a:buClr>
        <a:buSzPct val="90000"/>
        <a:buFont typeface="Wingdings" pitchFamily="2" charset="2"/>
        <a:buChar char="§"/>
        <a:defRPr sz="2400">
          <a:solidFill>
            <a:schemeClr val="tx1"/>
          </a:solidFill>
          <a:latin typeface="+mn-lt"/>
        </a:defRPr>
      </a:lvl2pPr>
      <a:lvl3pPr marL="741363" indent="-227013" algn="l" defTabSz="912813" rtl="0" eaLnBrk="0" fontAlgn="base" hangingPunct="0">
        <a:spcBef>
          <a:spcPct val="40000"/>
        </a:spcBef>
        <a:spcAft>
          <a:spcPct val="0"/>
        </a:spcAft>
        <a:buChar char="•"/>
        <a:defRPr sz="2000" i="1">
          <a:solidFill>
            <a:schemeClr val="tx1"/>
          </a:solidFill>
          <a:latin typeface="+mn-lt"/>
        </a:defRPr>
      </a:lvl3pPr>
      <a:lvl4pPr marL="1257300" indent="-227013" algn="l" defTabSz="912813" rtl="0" eaLnBrk="0" fontAlgn="base" hangingPunct="0">
        <a:spcBef>
          <a:spcPct val="40000"/>
        </a:spcBef>
        <a:spcAft>
          <a:spcPct val="0"/>
        </a:spcAft>
        <a:buChar char="–"/>
        <a:defRPr>
          <a:solidFill>
            <a:schemeClr val="tx1"/>
          </a:solidFill>
          <a:latin typeface="+mn-lt"/>
        </a:defRPr>
      </a:lvl4pPr>
      <a:lvl5pPr marL="1420813" indent="407988" algn="l" defTabSz="912813" rtl="0" eaLnBrk="0" fontAlgn="base" hangingPunct="0">
        <a:spcBef>
          <a:spcPct val="20000"/>
        </a:spcBef>
        <a:spcAft>
          <a:spcPct val="0"/>
        </a:spcAft>
        <a:defRPr>
          <a:solidFill>
            <a:schemeClr val="tx1"/>
          </a:solidFill>
          <a:latin typeface="+mn-lt"/>
        </a:defRPr>
      </a:lvl5pPr>
      <a:lvl6pPr marL="1522065" algn="l" defTabSz="914142" rtl="0" fontAlgn="base">
        <a:spcBef>
          <a:spcPct val="20000"/>
        </a:spcBef>
        <a:spcAft>
          <a:spcPct val="0"/>
        </a:spcAft>
        <a:defRPr sz="1800">
          <a:solidFill>
            <a:schemeClr val="tx1"/>
          </a:solidFill>
          <a:latin typeface="+mn-lt"/>
        </a:defRPr>
      </a:lvl6pPr>
      <a:lvl7pPr marL="1622054" algn="l" defTabSz="914142" rtl="0" fontAlgn="base">
        <a:spcBef>
          <a:spcPct val="20000"/>
        </a:spcBef>
        <a:spcAft>
          <a:spcPct val="0"/>
        </a:spcAft>
        <a:defRPr sz="1800">
          <a:solidFill>
            <a:schemeClr val="tx1"/>
          </a:solidFill>
          <a:latin typeface="+mn-lt"/>
        </a:defRPr>
      </a:lvl7pPr>
      <a:lvl8pPr marL="1722044" algn="l" defTabSz="914142" rtl="0" fontAlgn="base">
        <a:spcBef>
          <a:spcPct val="20000"/>
        </a:spcBef>
        <a:spcAft>
          <a:spcPct val="0"/>
        </a:spcAft>
        <a:defRPr sz="1800">
          <a:solidFill>
            <a:schemeClr val="tx1"/>
          </a:solidFill>
          <a:latin typeface="+mn-lt"/>
        </a:defRPr>
      </a:lvl8pPr>
      <a:lvl9pPr marL="1822033" algn="l" defTabSz="914142" rtl="0" fontAlgn="base">
        <a:spcBef>
          <a:spcPct val="20000"/>
        </a:spcBef>
        <a:spcAft>
          <a:spcPct val="0"/>
        </a:spcAft>
        <a:defRPr sz="1800">
          <a:solidFill>
            <a:schemeClr val="tx1"/>
          </a:solidFill>
          <a:latin typeface="+mn-lt"/>
        </a:defRPr>
      </a:lvl9pPr>
    </p:bodyStyle>
    <p:otherStyle>
      <a:defPPr>
        <a:defRPr lang="en-US"/>
      </a:defPPr>
      <a:lvl1pPr marL="0" algn="l" defTabSz="199979" rtl="0" eaLnBrk="1" latinLnBrk="0" hangingPunct="1">
        <a:defRPr sz="400" kern="1200">
          <a:solidFill>
            <a:schemeClr val="tx1"/>
          </a:solidFill>
          <a:latin typeface="+mn-lt"/>
          <a:ea typeface="+mn-ea"/>
          <a:cs typeface="+mn-cs"/>
        </a:defRPr>
      </a:lvl1pPr>
      <a:lvl2pPr marL="99990" algn="l" defTabSz="199979" rtl="0" eaLnBrk="1" latinLnBrk="0" hangingPunct="1">
        <a:defRPr sz="400" kern="1200">
          <a:solidFill>
            <a:schemeClr val="tx1"/>
          </a:solidFill>
          <a:latin typeface="+mn-lt"/>
          <a:ea typeface="+mn-ea"/>
          <a:cs typeface="+mn-cs"/>
        </a:defRPr>
      </a:lvl2pPr>
      <a:lvl3pPr marL="199979" algn="l" defTabSz="199979" rtl="0" eaLnBrk="1" latinLnBrk="0" hangingPunct="1">
        <a:defRPr sz="400" kern="1200">
          <a:solidFill>
            <a:schemeClr val="tx1"/>
          </a:solidFill>
          <a:latin typeface="+mn-lt"/>
          <a:ea typeface="+mn-ea"/>
          <a:cs typeface="+mn-cs"/>
        </a:defRPr>
      </a:lvl3pPr>
      <a:lvl4pPr marL="299969" algn="l" defTabSz="199979" rtl="0" eaLnBrk="1" latinLnBrk="0" hangingPunct="1">
        <a:defRPr sz="400" kern="1200">
          <a:solidFill>
            <a:schemeClr val="tx1"/>
          </a:solidFill>
          <a:latin typeface="+mn-lt"/>
          <a:ea typeface="+mn-ea"/>
          <a:cs typeface="+mn-cs"/>
        </a:defRPr>
      </a:lvl4pPr>
      <a:lvl5pPr marL="399959" algn="l" defTabSz="199979" rtl="0" eaLnBrk="1" latinLnBrk="0" hangingPunct="1">
        <a:defRPr sz="400" kern="1200">
          <a:solidFill>
            <a:schemeClr val="tx1"/>
          </a:solidFill>
          <a:latin typeface="+mn-lt"/>
          <a:ea typeface="+mn-ea"/>
          <a:cs typeface="+mn-cs"/>
        </a:defRPr>
      </a:lvl5pPr>
      <a:lvl6pPr marL="499948" algn="l" defTabSz="199979" rtl="0" eaLnBrk="1" latinLnBrk="0" hangingPunct="1">
        <a:defRPr sz="400" kern="1200">
          <a:solidFill>
            <a:schemeClr val="tx1"/>
          </a:solidFill>
          <a:latin typeface="+mn-lt"/>
          <a:ea typeface="+mn-ea"/>
          <a:cs typeface="+mn-cs"/>
        </a:defRPr>
      </a:lvl6pPr>
      <a:lvl7pPr marL="599938" algn="l" defTabSz="199979" rtl="0" eaLnBrk="1" latinLnBrk="0" hangingPunct="1">
        <a:defRPr sz="400" kern="1200">
          <a:solidFill>
            <a:schemeClr val="tx1"/>
          </a:solidFill>
          <a:latin typeface="+mn-lt"/>
          <a:ea typeface="+mn-ea"/>
          <a:cs typeface="+mn-cs"/>
        </a:defRPr>
      </a:lvl7pPr>
      <a:lvl8pPr marL="699927" algn="l" defTabSz="199979" rtl="0" eaLnBrk="1" latinLnBrk="0" hangingPunct="1">
        <a:defRPr sz="400" kern="1200">
          <a:solidFill>
            <a:schemeClr val="tx1"/>
          </a:solidFill>
          <a:latin typeface="+mn-lt"/>
          <a:ea typeface="+mn-ea"/>
          <a:cs typeface="+mn-cs"/>
        </a:defRPr>
      </a:lvl8pPr>
      <a:lvl9pPr marL="799917" algn="l" defTabSz="199979" rtl="0" eaLnBrk="1" latinLnBrk="0" hangingPunct="1">
        <a:defRPr sz="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hyperlink" Target="http://www.neurosynth.org/"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microsoft.com/office/2007/relationships/hdphoto" Target="../media/hdphoto4.wdp"/></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60.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3.wmf"/><Relationship Id="rId4"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notesSlide" Target="../notesSlides/notesSlide22.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2.png"/><Relationship Id="rId5" Type="http://schemas.openxmlformats.org/officeDocument/2006/relationships/image" Target="../media/image55.png"/><Relationship Id="rId10" Type="http://schemas.openxmlformats.org/officeDocument/2006/relationships/image" Target="../media/image57.png"/><Relationship Id="rId4" Type="http://schemas.openxmlformats.org/officeDocument/2006/relationships/image" Target="../media/image54.png"/><Relationship Id="rId9" Type="http://schemas.openxmlformats.org/officeDocument/2006/relationships/image" Target="../media/image56.png"/></Relationships>
</file>

<file path=ppt/slides/_rels/slide2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notesSlide" Target="../notesSlides/notesSlide23.xml"/><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53.wmf"/><Relationship Id="rId11" Type="http://schemas.openxmlformats.org/officeDocument/2006/relationships/image" Target="../media/image62.png"/><Relationship Id="rId5" Type="http://schemas.openxmlformats.org/officeDocument/2006/relationships/oleObject" Target="../embeddings/oleObject3.bin"/><Relationship Id="rId10" Type="http://schemas.openxmlformats.org/officeDocument/2006/relationships/image" Target="../media/image61.png"/><Relationship Id="rId4" Type="http://schemas.openxmlformats.org/officeDocument/2006/relationships/image" Target="../media/image32.png"/><Relationship Id="rId9" Type="http://schemas.openxmlformats.org/officeDocument/2006/relationships/image" Target="../media/image60.png"/></Relationships>
</file>

<file path=ppt/slides/_rels/slide2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notesSlide" Target="../notesSlides/notesSlide24.xml"/><Relationship Id="rId7" Type="http://schemas.openxmlformats.org/officeDocument/2006/relationships/image" Target="../media/image65.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64.png"/><Relationship Id="rId5" Type="http://schemas.openxmlformats.org/officeDocument/2006/relationships/image" Target="../media/image53.wmf"/><Relationship Id="rId4" Type="http://schemas.openxmlformats.org/officeDocument/2006/relationships/oleObject" Target="../embeddings/oleObject4.bin"/></Relationships>
</file>

<file path=ppt/slides/_rels/slide2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notesSlide" Target="../notesSlides/notesSlide25.xml"/><Relationship Id="rId7" Type="http://schemas.openxmlformats.org/officeDocument/2006/relationships/image" Target="../media/image68.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53.wmf"/><Relationship Id="rId10" Type="http://schemas.openxmlformats.org/officeDocument/2006/relationships/image" Target="../media/image71.png"/><Relationship Id="rId4" Type="http://schemas.openxmlformats.org/officeDocument/2006/relationships/oleObject" Target="../embeddings/oleObject5.bin"/><Relationship Id="rId9" Type="http://schemas.openxmlformats.org/officeDocument/2006/relationships/image" Target="../media/image70.png"/></Relationships>
</file>

<file path=ppt/slides/_rels/slide2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notesSlide" Target="../notesSlides/notesSlide26.xml"/><Relationship Id="rId7" Type="http://schemas.openxmlformats.org/officeDocument/2006/relationships/image" Target="../media/image74.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73.png"/><Relationship Id="rId5" Type="http://schemas.openxmlformats.org/officeDocument/2006/relationships/image" Target="../media/image53.wmf"/><Relationship Id="rId4" Type="http://schemas.openxmlformats.org/officeDocument/2006/relationships/oleObject" Target="../embeddings/oleObject6.bin"/><Relationship Id="rId9" Type="http://schemas.openxmlformats.org/officeDocument/2006/relationships/image" Target="../media/image7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53.wmf"/><Relationship Id="rId4" Type="http://schemas.openxmlformats.org/officeDocument/2006/relationships/oleObject" Target="../embeddings/oleObject7.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53.wmf"/><Relationship Id="rId4" Type="http://schemas.openxmlformats.org/officeDocument/2006/relationships/oleObject" Target="../embeddings/oleObject8.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78.png"/><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77.png"/><Relationship Id="rId5" Type="http://schemas.openxmlformats.org/officeDocument/2006/relationships/image" Target="../media/image53.wmf"/><Relationship Id="rId4" Type="http://schemas.openxmlformats.org/officeDocument/2006/relationships/oleObject" Target="../embeddings/oleObject9.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80.png"/><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79.png"/><Relationship Id="rId5" Type="http://schemas.openxmlformats.org/officeDocument/2006/relationships/image" Target="../media/image53.wmf"/><Relationship Id="rId4" Type="http://schemas.openxmlformats.org/officeDocument/2006/relationships/oleObject" Target="../embeddings/oleObject10.bin"/></Relationships>
</file>

<file path=ppt/slides/_rels/slide3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notesSlide" Target="../notesSlides/notesSlide31.xml"/><Relationship Id="rId7" Type="http://schemas.openxmlformats.org/officeDocument/2006/relationships/image" Target="../media/image82.png"/><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81.png"/><Relationship Id="rId5" Type="http://schemas.openxmlformats.org/officeDocument/2006/relationships/image" Target="../media/image53.wmf"/><Relationship Id="rId4" Type="http://schemas.openxmlformats.org/officeDocument/2006/relationships/oleObject" Target="../embeddings/oleObject11.bin"/></Relationships>
</file>

<file path=ppt/slides/_rels/slide3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notesSlide" Target="../notesSlides/notesSlide32.xml"/><Relationship Id="rId7" Type="http://schemas.openxmlformats.org/officeDocument/2006/relationships/image" Target="../media/image84.png"/><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83.png"/><Relationship Id="rId5" Type="http://schemas.openxmlformats.org/officeDocument/2006/relationships/image" Target="../media/image53.wmf"/><Relationship Id="rId4" Type="http://schemas.openxmlformats.org/officeDocument/2006/relationships/oleObject" Target="../embeddings/oleObject12.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85.png"/><Relationship Id="rId5" Type="http://schemas.openxmlformats.org/officeDocument/2006/relationships/image" Target="../media/image53.wmf"/><Relationship Id="rId4" Type="http://schemas.openxmlformats.org/officeDocument/2006/relationships/oleObject" Target="../embeddings/oleObject13.bin"/></Relationships>
</file>

<file path=ppt/slides/_rels/slide37.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notesSlide" Target="../notesSlides/notesSlide34.xml"/><Relationship Id="rId7" Type="http://schemas.openxmlformats.org/officeDocument/2006/relationships/image" Target="../media/image86.png"/><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32.png"/><Relationship Id="rId5" Type="http://schemas.openxmlformats.org/officeDocument/2006/relationships/image" Target="../media/image53.wmf"/><Relationship Id="rId4" Type="http://schemas.openxmlformats.org/officeDocument/2006/relationships/oleObject" Target="../embeddings/oleObject14.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89.png"/><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88.png"/><Relationship Id="rId5" Type="http://schemas.openxmlformats.org/officeDocument/2006/relationships/image" Target="../media/image53.wmf"/><Relationship Id="rId4" Type="http://schemas.openxmlformats.org/officeDocument/2006/relationships/oleObject" Target="../embeddings/oleObject15.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91.png"/><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90.png"/><Relationship Id="rId5" Type="http://schemas.openxmlformats.org/officeDocument/2006/relationships/image" Target="../media/image53.wmf"/><Relationship Id="rId4" Type="http://schemas.openxmlformats.org/officeDocument/2006/relationships/oleObject" Target="../embeddings/oleObject16.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8.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sz="3000" b="1" dirty="0"/>
              <a:t>Presenting </a:t>
            </a:r>
            <a:r>
              <a:rPr lang="en-US" sz="3000" b="1" dirty="0" smtClean="0"/>
              <a:t>STANCE</a:t>
            </a:r>
            <a:r>
              <a:rPr lang="en-US" altLang="en-US" b="1" dirty="0" smtClean="0"/>
              <a:t/>
            </a:r>
            <a:br>
              <a:rPr lang="en-US" altLang="en-US" b="1" dirty="0" smtClean="0"/>
            </a:br>
            <a:r>
              <a:rPr lang="en-US" altLang="en-US" sz="2800" b="1" dirty="0" smtClean="0">
                <a:solidFill>
                  <a:schemeClr val="accent1">
                    <a:lumMod val="60000"/>
                    <a:lumOff val="40000"/>
                  </a:schemeClr>
                </a:solidFill>
              </a:rPr>
              <a:t>Presentation by Jason E. Hill</a:t>
            </a:r>
            <a:endParaRPr lang="en-US" altLang="en-US" sz="2800" dirty="0" smtClean="0">
              <a:solidFill>
                <a:schemeClr val="accent1">
                  <a:lumMod val="60000"/>
                  <a:lumOff val="40000"/>
                </a:schemeClr>
              </a:solidFill>
            </a:endParaRPr>
          </a:p>
        </p:txBody>
      </p:sp>
      <p:sp>
        <p:nvSpPr>
          <p:cNvPr id="21" name="Content Placeholder 20"/>
          <p:cNvSpPr>
            <a:spLocks noGrp="1"/>
          </p:cNvSpPr>
          <p:nvPr>
            <p:ph idx="1"/>
          </p:nvPr>
        </p:nvSpPr>
        <p:spPr>
          <a:xfrm>
            <a:off x="0" y="1117599"/>
            <a:ext cx="9144000" cy="4614791"/>
          </a:xfrm>
        </p:spPr>
        <p:txBody>
          <a:bodyPr/>
          <a:lstStyle/>
          <a:p>
            <a:pPr algn="ctr"/>
            <a:endParaRPr lang="en-US" sz="1600" dirty="0" smtClean="0"/>
          </a:p>
          <a:p>
            <a:pPr algn="ctr"/>
            <a:r>
              <a:rPr lang="en-US" sz="4800" dirty="0" smtClean="0"/>
              <a:t>Presenting </a:t>
            </a:r>
            <a:r>
              <a:rPr lang="en-US" sz="4800" b="1" i="1" dirty="0" smtClean="0">
                <a:latin typeface="Consolas" panose="020B0609020204030204" pitchFamily="49" charset="0"/>
                <a:cs typeface="Consolas" panose="020B0609020204030204" pitchFamily="49" charset="0"/>
              </a:rPr>
              <a:t>STANCE</a:t>
            </a:r>
            <a:r>
              <a:rPr lang="en-US" sz="3600" dirty="0"/>
              <a:t/>
            </a:r>
            <a:br>
              <a:rPr lang="en-US" sz="3600" dirty="0"/>
            </a:br>
            <a:endParaRPr lang="en-US" sz="3600" dirty="0" smtClean="0"/>
          </a:p>
          <a:p>
            <a:pPr marL="0" indent="0" algn="ctr" defTabSz="914142" eaLnBrk="1" hangingPunct="1">
              <a:spcBef>
                <a:spcPts val="0"/>
              </a:spcBef>
              <a:spcAft>
                <a:spcPts val="0"/>
              </a:spcAft>
              <a:defRPr/>
            </a:pPr>
            <a:r>
              <a:rPr lang="en-US" sz="2000" dirty="0" smtClean="0"/>
              <a:t>Presentation by</a:t>
            </a:r>
          </a:p>
          <a:p>
            <a:pPr marL="0" indent="0" algn="ctr" defTabSz="914142" eaLnBrk="1" hangingPunct="1">
              <a:spcBef>
                <a:spcPts val="0"/>
              </a:spcBef>
              <a:spcAft>
                <a:spcPts val="0"/>
              </a:spcAft>
              <a:defRPr/>
            </a:pPr>
            <a:r>
              <a:rPr lang="en-US" sz="2000" b="1" dirty="0" smtClean="0"/>
              <a:t>Dr. Jason E. Hill</a:t>
            </a:r>
          </a:p>
          <a:p>
            <a:pPr marL="0" indent="0" algn="ctr" defTabSz="914142" eaLnBrk="1" hangingPunct="1">
              <a:spcBef>
                <a:spcPts val="0"/>
              </a:spcBef>
              <a:spcAft>
                <a:spcPts val="0"/>
              </a:spcAft>
              <a:defRPr/>
            </a:pPr>
            <a:endParaRPr lang="en-US" sz="2000" dirty="0" smtClean="0"/>
          </a:p>
          <a:p>
            <a:pPr marL="0" indent="0" algn="ctr" defTabSz="914142" eaLnBrk="1" hangingPunct="1">
              <a:spcBef>
                <a:spcPts val="0"/>
              </a:spcBef>
              <a:spcAft>
                <a:spcPts val="0"/>
              </a:spcAft>
              <a:defRPr/>
            </a:pPr>
            <a:r>
              <a:rPr lang="en-US" sz="1600" b="1" i="1" dirty="0" smtClean="0"/>
              <a:t>Co-investigators</a:t>
            </a:r>
            <a:endParaRPr lang="en-US" sz="1600" b="1" dirty="0" smtClean="0"/>
          </a:p>
          <a:p>
            <a:pPr marL="0" indent="0" algn="ctr" defTabSz="914142" eaLnBrk="1" hangingPunct="1">
              <a:spcBef>
                <a:spcPts val="0"/>
              </a:spcBef>
              <a:spcAft>
                <a:spcPts val="0"/>
              </a:spcAft>
              <a:defRPr/>
            </a:pPr>
            <a:r>
              <a:rPr lang="en-US" sz="1600" dirty="0" smtClean="0">
                <a:effectLst>
                  <a:outerShdw blurRad="38100" dist="38100" dir="2700000" algn="tl">
                    <a:srgbClr val="000000">
                      <a:alpha val="43137"/>
                    </a:srgbClr>
                  </a:outerShdw>
                </a:effectLst>
              </a:rPr>
              <a:t>Dr. </a:t>
            </a:r>
            <a:r>
              <a:rPr lang="en-US" sz="1600" dirty="0" err="1" smtClean="0">
                <a:effectLst>
                  <a:outerShdw blurRad="38100" dist="38100" dir="2700000" algn="tl">
                    <a:srgbClr val="000000">
                      <a:alpha val="43137"/>
                    </a:srgbClr>
                  </a:outerShdw>
                </a:effectLst>
              </a:rPr>
              <a:t>Sunanda</a:t>
            </a:r>
            <a:r>
              <a:rPr lang="en-US" sz="1600" dirty="0" smtClean="0">
                <a:effectLst>
                  <a:outerShdw blurRad="38100" dist="38100" dir="2700000" algn="tl">
                    <a:srgbClr val="000000">
                      <a:alpha val="43137"/>
                    </a:srgbClr>
                  </a:outerShdw>
                </a:effectLst>
              </a:rPr>
              <a:t> </a:t>
            </a:r>
            <a:r>
              <a:rPr lang="en-US" sz="1600" dirty="0" err="1" smtClean="0">
                <a:effectLst>
                  <a:outerShdw blurRad="38100" dist="38100" dir="2700000" algn="tl">
                    <a:srgbClr val="000000">
                      <a:alpha val="43137"/>
                    </a:srgbClr>
                  </a:outerShdw>
                </a:effectLst>
              </a:rPr>
              <a:t>Mitra</a:t>
            </a:r>
            <a:endParaRPr lang="en-US" sz="1600" dirty="0" smtClean="0">
              <a:effectLst>
                <a:outerShdw blurRad="38100" dist="38100" dir="2700000" algn="tl">
                  <a:srgbClr val="000000">
                    <a:alpha val="43137"/>
                  </a:srgbClr>
                </a:outerShdw>
              </a:effectLst>
            </a:endParaRPr>
          </a:p>
          <a:p>
            <a:pPr marL="0" indent="0" algn="ctr" defTabSz="914142" eaLnBrk="1" hangingPunct="1">
              <a:spcBef>
                <a:spcPts val="0"/>
              </a:spcBef>
              <a:spcAft>
                <a:spcPts val="0"/>
              </a:spcAft>
              <a:defRPr/>
            </a:pPr>
            <a:r>
              <a:rPr lang="en-US" sz="1600" dirty="0" smtClean="0">
                <a:effectLst>
                  <a:outerShdw blurRad="38100" dist="38100" dir="2700000" algn="tl">
                    <a:srgbClr val="000000">
                      <a:alpha val="43137"/>
                    </a:srgbClr>
                  </a:outerShdw>
                </a:effectLst>
              </a:rPr>
              <a:t>Dr. Brian </a:t>
            </a:r>
            <a:r>
              <a:rPr lang="en-US" sz="1600" dirty="0" err="1" smtClean="0">
                <a:effectLst>
                  <a:outerShdw blurRad="38100" dist="38100" dir="2700000" algn="tl">
                    <a:srgbClr val="000000">
                      <a:alpha val="43137"/>
                    </a:srgbClr>
                  </a:outerShdw>
                </a:effectLst>
              </a:rPr>
              <a:t>Nutter</a:t>
            </a:r>
            <a:endParaRPr lang="en-US" sz="1600" dirty="0" smtClean="0">
              <a:effectLst>
                <a:outerShdw blurRad="38100" dist="38100" dir="2700000" algn="tl">
                  <a:srgbClr val="000000">
                    <a:alpha val="43137"/>
                  </a:srgbClr>
                </a:outerShdw>
              </a:effectLst>
            </a:endParaRPr>
          </a:p>
          <a:p>
            <a:pPr marL="0" indent="0" algn="ctr" defTabSz="914142" eaLnBrk="1" hangingPunct="1">
              <a:spcBef>
                <a:spcPts val="0"/>
              </a:spcBef>
              <a:spcAft>
                <a:spcPts val="0"/>
              </a:spcAft>
              <a:defRPr/>
            </a:pPr>
            <a:r>
              <a:rPr lang="en-US" sz="1600" dirty="0" err="1" smtClean="0">
                <a:effectLst>
                  <a:outerShdw blurRad="38100" dist="38100" dir="2700000" algn="tl">
                    <a:srgbClr val="000000">
                      <a:alpha val="43137"/>
                    </a:srgbClr>
                  </a:outerShdw>
                </a:effectLst>
              </a:rPr>
              <a:t>Xiangyu</a:t>
            </a:r>
            <a:r>
              <a:rPr lang="en-US" sz="1600" dirty="0" smtClean="0">
                <a:effectLst>
                  <a:outerShdw blurRad="38100" dist="38100" dir="2700000" algn="tl">
                    <a:srgbClr val="000000">
                      <a:alpha val="43137"/>
                    </a:srgbClr>
                  </a:outerShdw>
                </a:effectLst>
              </a:rPr>
              <a:t> Liu</a:t>
            </a:r>
          </a:p>
          <a:p>
            <a:pPr marL="0" indent="0" algn="ctr" defTabSz="914142" eaLnBrk="1" hangingPunct="1">
              <a:spcBef>
                <a:spcPts val="0"/>
              </a:spcBef>
              <a:spcAft>
                <a:spcPts val="0"/>
              </a:spcAft>
              <a:defRPr/>
            </a:pPr>
            <a:r>
              <a:rPr lang="en-US" sz="1600" dirty="0" smtClean="0">
                <a:effectLst>
                  <a:outerShdw blurRad="38100" dist="38100" dir="2700000" algn="tl">
                    <a:srgbClr val="000000">
                      <a:alpha val="43137"/>
                    </a:srgbClr>
                  </a:outerShdw>
                </a:effectLst>
              </a:rPr>
              <a:t>Oliver </a:t>
            </a:r>
            <a:r>
              <a:rPr lang="en-US" sz="1600" dirty="0" err="1" smtClean="0">
                <a:effectLst>
                  <a:outerShdw blurRad="38100" dist="38100" dir="2700000" algn="tl">
                    <a:srgbClr val="000000">
                      <a:alpha val="43137"/>
                    </a:srgbClr>
                  </a:outerShdw>
                </a:effectLst>
              </a:rPr>
              <a:t>Xie</a:t>
            </a:r>
            <a:endParaRPr lang="en-US" sz="1600" dirty="0" smtClean="0">
              <a:effectLst>
                <a:outerShdw blurRad="38100" dist="38100" dir="2700000" algn="tl">
                  <a:srgbClr val="000000">
                    <a:alpha val="43137"/>
                  </a:srgbClr>
                </a:outerShdw>
              </a:effectLst>
            </a:endParaRPr>
          </a:p>
          <a:p>
            <a:pPr marL="0" indent="0" algn="ctr" defTabSz="914142" eaLnBrk="1" hangingPunct="1">
              <a:spcBef>
                <a:spcPts val="0"/>
              </a:spcBef>
              <a:spcAft>
                <a:spcPts val="0"/>
              </a:spcAft>
              <a:defRPr/>
            </a:pPr>
            <a:endParaRPr lang="en-US" sz="2000" dirty="0" smtClean="0">
              <a:effectLst>
                <a:outerShdw blurRad="38100" dist="38100" dir="2700000" algn="tl">
                  <a:srgbClr val="000000">
                    <a:alpha val="43137"/>
                  </a:srgbClr>
                </a:outerShdw>
              </a:effectLst>
            </a:endParaRPr>
          </a:p>
          <a:p>
            <a:pPr marL="0" indent="0" algn="ctr" defTabSz="914142" eaLnBrk="1" hangingPunct="1">
              <a:defRPr/>
            </a:pPr>
            <a:endParaRPr lang="en-US" dirty="0" smtClean="0"/>
          </a:p>
          <a:p>
            <a:pPr marL="0" indent="0" algn="ctr" defTabSz="914142" eaLnBrk="1" hangingPunct="1">
              <a:defRPr/>
            </a:pPr>
            <a:endParaRPr lang="en-US" dirty="0" smtClean="0"/>
          </a:p>
        </p:txBody>
      </p:sp>
      <p:sp>
        <p:nvSpPr>
          <p:cNvPr id="4" name="Slide Number Placeholder 3"/>
          <p:cNvSpPr>
            <a:spLocks noGrp="1"/>
          </p:cNvSpPr>
          <p:nvPr>
            <p:ph type="sldNum" sz="quarter" idx="10"/>
          </p:nvPr>
        </p:nvSpPr>
        <p:spPr/>
        <p:txBody>
          <a:bodyPr/>
          <a:lstStyle/>
          <a:p>
            <a:pPr>
              <a:defRPr/>
            </a:pPr>
            <a:fld id="{59E6A499-BCAC-488B-92D7-8472BEC8675E}" type="slidenum">
              <a:rPr lang="en-US">
                <a:solidFill>
                  <a:srgbClr val="000000">
                    <a:tint val="75000"/>
                  </a:srgbClr>
                </a:solidFill>
              </a:rPr>
              <a:pPr>
                <a:defRPr/>
              </a:pPr>
              <a:t>1</a:t>
            </a:fld>
            <a:endParaRPr lang="en-US" dirty="0">
              <a:solidFill>
                <a:srgbClr val="000000">
                  <a:tint val="75000"/>
                </a:srgbClr>
              </a:solidFill>
            </a:endParaRPr>
          </a:p>
        </p:txBody>
      </p:sp>
      <p:pic>
        <p:nvPicPr>
          <p:cNvPr id="5" name="Picture 18" descr="C:\Users\Jason E. Hill\Downloads\nih_nlm_blue_whit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264" y="5410200"/>
            <a:ext cx="6560653" cy="103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665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a:t>Presenting STANCE</a:t>
            </a:r>
            <a:r>
              <a:rPr lang="en-US" altLang="en-US" b="1" dirty="0" smtClean="0"/>
              <a:t/>
            </a:r>
            <a:br>
              <a:rPr lang="en-US" altLang="en-US" b="1" dirty="0" smtClean="0"/>
            </a:br>
            <a:r>
              <a:rPr lang="en-US" altLang="en-US" sz="2800" b="1" dirty="0" smtClean="0">
                <a:solidFill>
                  <a:schemeClr val="accent1">
                    <a:lumMod val="60000"/>
                    <a:lumOff val="40000"/>
                  </a:schemeClr>
                </a:solidFill>
              </a:rPr>
              <a:t>Implementation 3D: simulate first fMRI study</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3" y="1381125"/>
            <a:ext cx="8229600" cy="5208588"/>
          </a:xfrm>
        </p:spPr>
        <p:txBody>
          <a:bodyPr/>
          <a:lstStyle/>
          <a:p>
            <a:pPr algn="just">
              <a:spcBef>
                <a:spcPts val="1000"/>
              </a:spcBef>
              <a:spcAft>
                <a:spcPts val="1000"/>
              </a:spcAft>
            </a:pPr>
            <a:r>
              <a:rPr lang="en-US" sz="3000" dirty="0" smtClean="0">
                <a:latin typeface="Garamond" panose="02020404030301010803" pitchFamily="18" charset="0"/>
              </a:rPr>
              <a:t>In this example, a </a:t>
            </a:r>
            <a:r>
              <a:rPr lang="en-US" sz="3000" dirty="0">
                <a:latin typeface="Garamond" panose="02020404030301010803" pitchFamily="18" charset="0"/>
              </a:rPr>
              <a:t>model of photic stimulated activation of the visual cortex is defined by </a:t>
            </a:r>
            <a:r>
              <a:rPr lang="en-US" sz="3000" dirty="0" smtClean="0">
                <a:latin typeface="Garamond" panose="02020404030301010803" pitchFamily="18" charset="0"/>
              </a:rPr>
              <a:t>two </a:t>
            </a:r>
            <a:r>
              <a:rPr lang="en-US" sz="3000" dirty="0">
                <a:latin typeface="Garamond" panose="02020404030301010803" pitchFamily="18" charset="0"/>
              </a:rPr>
              <a:t>ellipsoids </a:t>
            </a:r>
            <a:r>
              <a:rPr lang="en-US" sz="3000" dirty="0" smtClean="0">
                <a:latin typeface="Garamond" panose="02020404030301010803" pitchFamily="18" charset="0"/>
              </a:rPr>
              <a:t>with </a:t>
            </a:r>
            <a:r>
              <a:rPr lang="en-US" sz="3000" dirty="0">
                <a:latin typeface="Garamond" panose="02020404030301010803" pitchFamily="18" charset="0"/>
              </a:rPr>
              <a:t>centers [7</a:t>
            </a:r>
            <a:r>
              <a:rPr lang="en-US" sz="3000" dirty="0" smtClean="0">
                <a:latin typeface="Garamond" panose="02020404030301010803" pitchFamily="18" charset="0"/>
              </a:rPr>
              <a:t>, -</a:t>
            </a:r>
            <a:r>
              <a:rPr lang="en-US" sz="3000" dirty="0">
                <a:latin typeface="Garamond" panose="02020404030301010803" pitchFamily="18" charset="0"/>
              </a:rPr>
              <a:t>68, 8] </a:t>
            </a:r>
            <a:r>
              <a:rPr lang="en-US" sz="3000" dirty="0" smtClean="0">
                <a:latin typeface="Garamond" panose="02020404030301010803" pitchFamily="18" charset="0"/>
              </a:rPr>
              <a:t>and </a:t>
            </a:r>
            <a:r>
              <a:rPr lang="en-US" sz="3000" dirty="0">
                <a:latin typeface="Garamond" panose="02020404030301010803" pitchFamily="18" charset="0"/>
              </a:rPr>
              <a:t>[-8</a:t>
            </a:r>
            <a:r>
              <a:rPr lang="en-US" sz="3000" dirty="0" smtClean="0">
                <a:latin typeface="Garamond" panose="02020404030301010803" pitchFamily="18" charset="0"/>
              </a:rPr>
              <a:t>, -</a:t>
            </a:r>
            <a:r>
              <a:rPr lang="en-US" sz="3000" dirty="0">
                <a:latin typeface="Garamond" panose="02020404030301010803" pitchFamily="18" charset="0"/>
              </a:rPr>
              <a:t>65, 8</a:t>
            </a:r>
            <a:r>
              <a:rPr lang="en-US" sz="3000" dirty="0" smtClean="0">
                <a:latin typeface="Garamond" panose="02020404030301010803" pitchFamily="18" charset="0"/>
              </a:rPr>
              <a:t>] (MNI coordinates, as reported in the literature); both with the  estimated volume </a:t>
            </a:r>
            <a:r>
              <a:rPr lang="en-US" sz="3000" dirty="0">
                <a:latin typeface="Garamond" panose="02020404030301010803" pitchFamily="18" charset="0"/>
              </a:rPr>
              <a:t>5,000 mm</a:t>
            </a:r>
            <a:r>
              <a:rPr lang="en-US" sz="3000" baseline="30000" dirty="0">
                <a:latin typeface="Garamond" panose="02020404030301010803" pitchFamily="18" charset="0"/>
              </a:rPr>
              <a:t>3</a:t>
            </a:r>
            <a:r>
              <a:rPr lang="en-US" sz="3000" dirty="0">
                <a:latin typeface="Garamond" panose="02020404030301010803" pitchFamily="18" charset="0"/>
              </a:rPr>
              <a:t> and aspect ratio 4:3:4, and </a:t>
            </a:r>
            <a:r>
              <a:rPr lang="en-US" sz="3000" dirty="0" err="1" smtClean="0">
                <a:latin typeface="Garamond" panose="02020404030301010803" pitchFamily="18" charset="0"/>
              </a:rPr>
              <a:t>and</a:t>
            </a:r>
            <a:r>
              <a:rPr lang="en-US" sz="3000" dirty="0" smtClean="0">
                <a:latin typeface="Garamond" panose="02020404030301010803" pitchFamily="18" charset="0"/>
              </a:rPr>
              <a:t> </a:t>
            </a:r>
            <a:r>
              <a:rPr lang="en-US" sz="3000" dirty="0">
                <a:latin typeface="Garamond" panose="02020404030301010803" pitchFamily="18" charset="0"/>
              </a:rPr>
              <a:t>rotations about the X-axis of -30º and +30º respectively and 0.005 exponential falloff with a floor (min amplitude) of 0.2 of maximum. </a:t>
            </a:r>
            <a:r>
              <a:rPr lang="en-US" sz="3000" dirty="0" smtClean="0">
                <a:latin typeface="Garamond" panose="02020404030301010803" pitchFamily="18" charset="0"/>
              </a:rPr>
              <a:t>This is a model of the activation observed in the very first fMRI experiment published in 1991.</a:t>
            </a:r>
            <a:endParaRPr lang="en-US" sz="3000" dirty="0">
              <a:latin typeface="Garamond" panose="02020404030301010803" pitchFamily="18" charset="0"/>
            </a:endParaRPr>
          </a:p>
          <a:p>
            <a:pPr algn="just">
              <a:spcBef>
                <a:spcPts val="1000"/>
              </a:spcBef>
              <a:spcAft>
                <a:spcPts val="1000"/>
              </a:spcAft>
            </a:pPr>
            <a:endParaRPr lang="en-US" sz="3400" dirty="0">
              <a:latin typeface="Garamond" panose="02020404030301010803" pitchFamily="18" charset="0"/>
            </a:endParaRPr>
          </a:p>
          <a:p>
            <a:pPr algn="just">
              <a:spcBef>
                <a:spcPts val="1000"/>
              </a:spcBef>
              <a:spcAft>
                <a:spcPts val="1000"/>
              </a:spcAft>
            </a:pPr>
            <a:endParaRPr lang="en-US" sz="3600" dirty="0">
              <a:latin typeface="Garamond" panose="02020404030301010803" pitchFamily="18" charset="0"/>
            </a:endParaRPr>
          </a:p>
          <a:p>
            <a:pPr marL="114300" lvl="1" indent="0" eaLnBrk="1" hangingPunct="1">
              <a:spcBef>
                <a:spcPts val="1200"/>
              </a:spcBef>
              <a:spcAft>
                <a:spcPts val="1200"/>
              </a:spcAft>
              <a:buNone/>
              <a:defRPr/>
            </a:pPr>
            <a:endParaRPr lang="en-US" dirty="0" smtClean="0"/>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10</a:t>
            </a:fld>
            <a:endParaRPr lang="en-US" dirty="0">
              <a:solidFill>
                <a:srgbClr val="000000">
                  <a:tint val="75000"/>
                </a:srgbClr>
              </a:solidFill>
            </a:endParaRPr>
          </a:p>
        </p:txBody>
      </p:sp>
    </p:spTree>
    <p:extLst>
      <p:ext uri="{BB962C8B-B14F-4D97-AF65-F5344CB8AC3E}">
        <p14:creationId xmlns:p14="http://schemas.microsoft.com/office/powerpoint/2010/main" val="39695578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a:t>Presenting STANCE</a:t>
            </a:r>
            <a:r>
              <a:rPr lang="en-US" altLang="en-US" b="1" dirty="0" smtClean="0"/>
              <a:t/>
            </a:r>
            <a:br>
              <a:rPr lang="en-US" altLang="en-US" b="1" dirty="0" smtClean="0"/>
            </a:br>
            <a:r>
              <a:rPr lang="en-US" altLang="en-US" sz="2800" b="1" dirty="0" smtClean="0">
                <a:solidFill>
                  <a:schemeClr val="accent1">
                    <a:lumMod val="60000"/>
                    <a:lumOff val="40000"/>
                  </a:schemeClr>
                </a:solidFill>
              </a:rPr>
              <a:t>Implementation 3D: model the activation map</a:t>
            </a:r>
            <a:endParaRPr lang="en-US" altLang="en-US" sz="2800" dirty="0" smtClean="0">
              <a:solidFill>
                <a:schemeClr val="accent1">
                  <a:lumMod val="60000"/>
                  <a:lumOff val="40000"/>
                </a:schemeClr>
              </a:solidFill>
            </a:endParaRPr>
          </a:p>
        </p:txBody>
      </p:sp>
      <p:sp>
        <p:nvSpPr>
          <p:cNvPr id="4" name="Slide Number Placeholder 3"/>
          <p:cNvSpPr>
            <a:spLocks noGrp="1"/>
          </p:cNvSpPr>
          <p:nvPr>
            <p:ph type="sldNum" sz="quarter" idx="10"/>
          </p:nvPr>
        </p:nvSpPr>
        <p:spPr>
          <a:xfrm>
            <a:off x="8563163" y="6401773"/>
            <a:ext cx="498475" cy="365125"/>
          </a:xfrm>
        </p:spPr>
        <p:txBody>
          <a:bodyPr/>
          <a:lstStyle/>
          <a:p>
            <a:pPr>
              <a:defRPr/>
            </a:pPr>
            <a:fld id="{8C45CDC1-10C3-411A-8068-BA3371950E89}" type="slidenum">
              <a:rPr lang="en-US">
                <a:solidFill>
                  <a:srgbClr val="000000">
                    <a:tint val="75000"/>
                  </a:srgbClr>
                </a:solidFill>
              </a:rPr>
              <a:pPr>
                <a:defRPr/>
              </a:pPr>
              <a:t>11</a:t>
            </a:fld>
            <a:endParaRPr lang="en-US" dirty="0">
              <a:solidFill>
                <a:srgbClr val="000000">
                  <a:tint val="75000"/>
                </a:srgbClr>
              </a:solidFill>
            </a:endParaRPr>
          </a:p>
        </p:txBody>
      </p:sp>
      <p:sp>
        <p:nvSpPr>
          <p:cNvPr id="2" name="Content Placeholder 1"/>
          <p:cNvSpPr>
            <a:spLocks noGrp="1"/>
          </p:cNvSpPr>
          <p:nvPr>
            <p:ph idx="1"/>
          </p:nvPr>
        </p:nvSpPr>
        <p:spPr>
          <a:xfrm>
            <a:off x="535176" y="2094885"/>
            <a:ext cx="8229600" cy="4306888"/>
          </a:xfrm>
        </p:spPr>
        <p:txBody>
          <a:bodyPr/>
          <a:lstStyle/>
          <a:p>
            <a:r>
              <a:rPr lang="en-US" dirty="0" smtClean="0"/>
              <a:t> </a:t>
            </a:r>
            <a:endParaRPr lang="en-US" dirty="0"/>
          </a:p>
        </p:txBody>
      </p:sp>
      <p:cxnSp>
        <p:nvCxnSpPr>
          <p:cNvPr id="18" name="Straight Arrow Connector 17"/>
          <p:cNvCxnSpPr/>
          <p:nvPr/>
        </p:nvCxnSpPr>
        <p:spPr bwMode="auto">
          <a:xfrm>
            <a:off x="-31630" y="3141226"/>
            <a:ext cx="1524000" cy="0"/>
          </a:xfrm>
          <a:prstGeom prst="straightConnector1">
            <a:avLst/>
          </a:prstGeom>
          <a:noFill/>
          <a:ln w="38100" cap="flat" cmpd="sng" algn="ctr">
            <a:solidFill>
              <a:schemeClr val="tx1"/>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TextBox 18"/>
          <p:cNvSpPr txBox="1"/>
          <p:nvPr/>
        </p:nvSpPr>
        <p:spPr>
          <a:xfrm>
            <a:off x="1568928" y="1302603"/>
            <a:ext cx="6041764"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latin typeface="Arial" panose="020B0604020202020204" pitchFamily="34" charset="0"/>
                <a:cs typeface="Arial" panose="020B0604020202020204" pitchFamily="34" charset="0"/>
              </a:rPr>
              <a:t>Define activation regions from data/ shapes; Gaussian mask in MNI space</a:t>
            </a:r>
            <a:endParaRPr lang="en-US" sz="2400" dirty="0">
              <a:latin typeface="Arial" panose="020B0604020202020204" pitchFamily="34" charset="0"/>
              <a:cs typeface="Arial" panose="020B0604020202020204" pitchFamily="34" charset="0"/>
            </a:endParaRPr>
          </a:p>
        </p:txBody>
      </p:sp>
      <p:pic>
        <p:nvPicPr>
          <p:cNvPr id="20" name="Picture 19"/>
          <p:cNvPicPr/>
          <p:nvPr/>
        </p:nvPicPr>
        <p:blipFill rotWithShape="1">
          <a:blip r:embed="rId3"/>
          <a:srcRect l="21607" t="13779" r="21893" b="25052"/>
          <a:stretch/>
        </p:blipFill>
        <p:spPr bwMode="auto">
          <a:xfrm>
            <a:off x="1816851" y="2124075"/>
            <a:ext cx="2561907" cy="2143125"/>
          </a:xfrm>
          <a:prstGeom prst="rect">
            <a:avLst/>
          </a:prstGeom>
          <a:ln>
            <a:noFill/>
          </a:ln>
          <a:extLst>
            <a:ext uri="{53640926-AAD7-44D8-BBD7-CCE9431645EC}">
              <a14:shadowObscured xmlns:a14="http://schemas.microsoft.com/office/drawing/2010/main"/>
            </a:ext>
          </a:extLst>
        </p:spPr>
      </p:pic>
      <p:sp>
        <p:nvSpPr>
          <p:cNvPr id="21" name="TextBox 20"/>
          <p:cNvSpPr txBox="1"/>
          <p:nvPr/>
        </p:nvSpPr>
        <p:spPr>
          <a:xfrm>
            <a:off x="1568926" y="4274403"/>
            <a:ext cx="6041765"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Transform &amp; reslice activations to functional </a:t>
            </a:r>
            <a:r>
              <a:rPr lang="en-US" sz="2400" dirty="0" smtClean="0">
                <a:latin typeface="Arial" panose="020B0604020202020204" pitchFamily="34" charset="0"/>
                <a:cs typeface="Arial" panose="020B0604020202020204" pitchFamily="34" charset="0"/>
              </a:rPr>
              <a:t>space; </a:t>
            </a:r>
            <a:r>
              <a:rPr lang="en-US" sz="2400" dirty="0">
                <a:latin typeface="Arial" panose="020B0604020202020204" pitchFamily="34" charset="0"/>
                <a:cs typeface="Arial" panose="020B0604020202020204" pitchFamily="34" charset="0"/>
              </a:rPr>
              <a:t>mask with gray matter</a:t>
            </a:r>
          </a:p>
        </p:txBody>
      </p:sp>
      <p:pic>
        <p:nvPicPr>
          <p:cNvPr id="22"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3999" y="5181599"/>
            <a:ext cx="6086691" cy="14085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22"/>
          <p:cNvPicPr/>
          <p:nvPr/>
        </p:nvPicPr>
        <p:blipFill rotWithShape="1">
          <a:blip r:embed="rId5"/>
          <a:srcRect l="21447" t="11029" r="22481" b="22427"/>
          <a:stretch/>
        </p:blipFill>
        <p:spPr bwMode="auto">
          <a:xfrm>
            <a:off x="4851721" y="2124075"/>
            <a:ext cx="2569777" cy="2143125"/>
          </a:xfrm>
          <a:prstGeom prst="rect">
            <a:avLst/>
          </a:prstGeom>
          <a:ln>
            <a:noFill/>
          </a:ln>
          <a:extLst>
            <a:ext uri="{53640926-AAD7-44D8-BBD7-CCE9431645EC}">
              <a14:shadowObscured xmlns:a14="http://schemas.microsoft.com/office/drawing/2010/main"/>
            </a:ext>
          </a:extLst>
        </p:spPr>
      </p:pic>
      <p:cxnSp>
        <p:nvCxnSpPr>
          <p:cNvPr id="24" name="Straight Arrow Connector 23"/>
          <p:cNvCxnSpPr>
            <a:stCxn id="20" idx="3"/>
            <a:endCxn id="23" idx="1"/>
          </p:cNvCxnSpPr>
          <p:nvPr/>
        </p:nvCxnSpPr>
        <p:spPr bwMode="auto">
          <a:xfrm>
            <a:off x="4378758" y="3195638"/>
            <a:ext cx="472963" cy="0"/>
          </a:xfrm>
          <a:prstGeom prst="straightConnector1">
            <a:avLst/>
          </a:prstGeom>
          <a:noFill/>
          <a:ln w="63500" cap="sq" cmpd="sng" algn="ctr">
            <a:solidFill>
              <a:srgbClr val="7030A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Rectangle 24"/>
          <p:cNvSpPr/>
          <p:nvPr/>
        </p:nvSpPr>
        <p:spPr bwMode="auto">
          <a:xfrm>
            <a:off x="1524000" y="1295400"/>
            <a:ext cx="6086692" cy="5294791"/>
          </a:xfrm>
          <a:prstGeom prst="rect">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8912" tIns="219456" rIns="438912" bIns="219456" numCol="1" rtlCol="0" anchor="t" anchorCtr="0" compatLnSpc="1">
            <a:prstTxWarp prst="textNoShape">
              <a:avLst/>
            </a:prstTxWarp>
          </a:bodyPr>
          <a:lstStyle/>
          <a:p>
            <a:pPr marL="0" marR="0" indent="0" algn="l" defTabSz="4911725" rtl="0" eaLnBrk="1" fontAlgn="base" latinLnBrk="0" hangingPunct="1">
              <a:lnSpc>
                <a:spcPct val="100000"/>
              </a:lnSpc>
              <a:spcBef>
                <a:spcPct val="0"/>
              </a:spcBef>
              <a:spcAft>
                <a:spcPct val="0"/>
              </a:spcAft>
              <a:buClrTx/>
              <a:buSzTx/>
              <a:buFontTx/>
              <a:buNone/>
              <a:tabLst/>
            </a:pPr>
            <a:endParaRPr kumimoji="0" lang="en-US" sz="9600" b="0" i="0" u="none" strike="noStrike" cap="none" normalizeH="0" baseline="0" smtClean="0">
              <a:ln>
                <a:noFill/>
              </a:ln>
              <a:solidFill>
                <a:schemeClr val="tx1"/>
              </a:solidFill>
              <a:effectLst/>
              <a:latin typeface="Arial" charset="0"/>
            </a:endParaRPr>
          </a:p>
        </p:txBody>
      </p:sp>
      <p:cxnSp>
        <p:nvCxnSpPr>
          <p:cNvPr id="27" name="Straight Arrow Connector 26"/>
          <p:cNvCxnSpPr/>
          <p:nvPr/>
        </p:nvCxnSpPr>
        <p:spPr bwMode="auto">
          <a:xfrm>
            <a:off x="-31630" y="5668453"/>
            <a:ext cx="1524000" cy="0"/>
          </a:xfrm>
          <a:prstGeom prst="straightConnector1">
            <a:avLst/>
          </a:prstGeom>
          <a:noFill/>
          <a:ln w="38100" cap="flat" cmpd="sng" algn="ctr">
            <a:solidFill>
              <a:srgbClr val="0070C0"/>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Arrow Connector 27"/>
          <p:cNvCxnSpPr/>
          <p:nvPr/>
        </p:nvCxnSpPr>
        <p:spPr bwMode="auto">
          <a:xfrm flipV="1">
            <a:off x="7610692" y="3962400"/>
            <a:ext cx="1533308" cy="1"/>
          </a:xfrm>
          <a:prstGeom prst="straightConnector1">
            <a:avLst/>
          </a:prstGeom>
          <a:noFill/>
          <a:ln w="38100" cap="flat" cmpd="sng" algn="ctr">
            <a:solidFill>
              <a:schemeClr val="accent1"/>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2083534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a:t>Presenting STANCE</a:t>
            </a:r>
            <a:r>
              <a:rPr lang="en-US" altLang="en-US" b="1" dirty="0" smtClean="0"/>
              <a:t/>
            </a:r>
            <a:br>
              <a:rPr lang="en-US" altLang="en-US" b="1" dirty="0" smtClean="0"/>
            </a:br>
            <a:r>
              <a:rPr lang="en-US" altLang="en-US" sz="2800" b="1" dirty="0" smtClean="0">
                <a:solidFill>
                  <a:schemeClr val="accent1">
                    <a:lumMod val="60000"/>
                    <a:lumOff val="40000"/>
                  </a:schemeClr>
                </a:solidFill>
              </a:rPr>
              <a:t>Implementation 3D: model the BOLD response</a:t>
            </a:r>
            <a:endParaRPr lang="en-US" altLang="en-US" sz="2800" dirty="0" smtClean="0">
              <a:solidFill>
                <a:schemeClr val="accent1">
                  <a:lumMod val="60000"/>
                  <a:lumOff val="40000"/>
                </a:schemeClr>
              </a:solidFill>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12</a:t>
            </a:fld>
            <a:endParaRPr lang="en-US" dirty="0">
              <a:solidFill>
                <a:srgbClr val="000000">
                  <a:tint val="75000"/>
                </a:srgbClr>
              </a:solidFill>
            </a:endParaRPr>
          </a:p>
        </p:txBody>
      </p:sp>
      <p:sp>
        <p:nvSpPr>
          <p:cNvPr id="2" name="Content Placeholder 1"/>
          <p:cNvSpPr>
            <a:spLocks noGrp="1"/>
          </p:cNvSpPr>
          <p:nvPr>
            <p:ph idx="1"/>
          </p:nvPr>
        </p:nvSpPr>
        <p:spPr/>
        <p:txBody>
          <a:bodyPr/>
          <a:lstStyle/>
          <a:p>
            <a:r>
              <a:rPr lang="en-US" dirty="0" smtClean="0"/>
              <a:t> </a:t>
            </a:r>
            <a:endParaRPr lang="en-US" dirty="0"/>
          </a:p>
        </p:txBody>
      </p:sp>
      <p:pic>
        <p:nvPicPr>
          <p:cNvPr id="5" name="Picture 11"/>
          <p:cNvPicPr>
            <a:picLocks noChangeAspect="1" noChangeArrowheads="1"/>
          </p:cNvPicPr>
          <p:nvPr/>
        </p:nvPicPr>
        <p:blipFill rotWithShape="1">
          <a:blip r:embed="rId3">
            <a:extLst>
              <a:ext uri="{28A0092B-C50C-407E-A947-70E740481C1C}">
                <a14:useLocalDpi xmlns:a14="http://schemas.microsoft.com/office/drawing/2010/main" val="0"/>
              </a:ext>
            </a:extLst>
          </a:blip>
          <a:srcRect l="39943" t="13923" r="40307" b="38873"/>
          <a:stretch/>
        </p:blipFill>
        <p:spPr bwMode="auto">
          <a:xfrm>
            <a:off x="3557956" y="4193108"/>
            <a:ext cx="2062417" cy="2352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600200" y="1455477"/>
            <a:ext cx="5878377" cy="461666"/>
          </a:xfrm>
          <a:prstGeom prst="rect">
            <a:avLst/>
          </a:prstGeom>
          <a:noFill/>
        </p:spPr>
        <p:txBody>
          <a:bodyPr wrap="square" rtlCol="0">
            <a:spAutoFit/>
          </a:bodyPr>
          <a:lstStyle/>
          <a:p>
            <a:pPr algn="ctr"/>
            <a:r>
              <a:rPr lang="en-US" sz="2400" b="1" dirty="0" smtClean="0">
                <a:latin typeface="Arial" panose="020B0604020202020204" pitchFamily="34" charset="0"/>
                <a:cs typeface="Arial" panose="020B0604020202020204" pitchFamily="34" charset="0"/>
              </a:rPr>
              <a:t>Construct </a:t>
            </a:r>
            <a:r>
              <a:rPr lang="en-US" sz="2400" b="1" dirty="0">
                <a:latin typeface="Arial" panose="020B0604020202020204" pitchFamily="34" charset="0"/>
                <a:cs typeface="Arial" panose="020B0604020202020204" pitchFamily="34" charset="0"/>
              </a:rPr>
              <a:t>T</a:t>
            </a:r>
            <a:r>
              <a:rPr lang="en-US" sz="2400" b="1" baseline="-25000" dirty="0">
                <a:latin typeface="Arial" panose="020B0604020202020204" pitchFamily="34" charset="0"/>
                <a:cs typeface="Arial" panose="020B0604020202020204" pitchFamily="34" charset="0"/>
              </a:rPr>
              <a:t>2</a:t>
            </a:r>
            <a:r>
              <a:rPr lang="en-US" sz="2400" b="1" dirty="0">
                <a:latin typeface="Arial" panose="020B0604020202020204" pitchFamily="34" charset="0"/>
                <a:cs typeface="Arial" panose="020B0604020202020204" pitchFamily="34" charset="0"/>
              </a:rPr>
              <a:t>* </a:t>
            </a:r>
            <a:r>
              <a:rPr lang="en-US" sz="2400" b="1" dirty="0" smtClean="0">
                <a:latin typeface="Arial" panose="020B0604020202020204" pitchFamily="34" charset="0"/>
                <a:cs typeface="Arial" panose="020B0604020202020204" pitchFamily="34" charset="0"/>
              </a:rPr>
              <a:t>volume with activation </a:t>
            </a:r>
            <a:endParaRPr lang="en-US" sz="2400" b="1" dirty="0">
              <a:latin typeface="Arial" panose="020B0604020202020204" pitchFamily="34" charset="0"/>
              <a:cs typeface="Arial" panose="020B0604020202020204" pitchFamily="34" charset="0"/>
            </a:endParaRPr>
          </a:p>
        </p:txBody>
      </p:sp>
      <p:pic>
        <p:nvPicPr>
          <p:cNvPr id="8"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l="39943" t="15094" r="40584" b="39972"/>
          <a:stretch/>
        </p:blipFill>
        <p:spPr bwMode="auto">
          <a:xfrm>
            <a:off x="2008632" y="1958199"/>
            <a:ext cx="2014904" cy="2219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Plus 8"/>
          <p:cNvSpPr/>
          <p:nvPr/>
        </p:nvSpPr>
        <p:spPr bwMode="auto">
          <a:xfrm>
            <a:off x="4118132" y="2830434"/>
            <a:ext cx="709449" cy="676820"/>
          </a:xfrm>
          <a:prstGeom prst="mathPlus">
            <a:avLst/>
          </a:prstGeom>
          <a:solidFill>
            <a:srgbClr val="C00000"/>
          </a:solidFill>
          <a:ln w="12700" cap="flat" cmpd="sng" algn="ctr">
            <a:solidFill>
              <a:srgbClr val="7030A0"/>
            </a:solidFill>
            <a:prstDash val="solid"/>
            <a:round/>
            <a:headEnd type="none" w="med" len="med"/>
            <a:tailEnd type="none" w="med" len="med"/>
          </a:ln>
          <a:effectLst/>
          <a:extLst/>
        </p:spPr>
        <p:txBody>
          <a:bodyPr vert="horz" wrap="square" lIns="438912" tIns="219456" rIns="438912" bIns="219456" numCol="1" rtlCol="0" anchor="t" anchorCtr="0" compatLnSpc="1">
            <a:prstTxWarp prst="textNoShape">
              <a:avLst/>
            </a:prstTxWarp>
          </a:bodyPr>
          <a:lstStyle/>
          <a:p>
            <a:pPr marL="0" marR="0" indent="0" algn="l" defTabSz="4911725" rtl="0" eaLnBrk="1" fontAlgn="base" latinLnBrk="0" hangingPunct="1">
              <a:lnSpc>
                <a:spcPct val="100000"/>
              </a:lnSpc>
              <a:spcBef>
                <a:spcPct val="0"/>
              </a:spcBef>
              <a:spcAft>
                <a:spcPct val="0"/>
              </a:spcAft>
              <a:buClrTx/>
              <a:buSzTx/>
              <a:buFontTx/>
              <a:buNone/>
              <a:tabLst/>
            </a:pPr>
            <a:endParaRPr kumimoji="0" lang="en-US" sz="9600" b="0" i="0" u="none" strike="noStrike" cap="none" normalizeH="0" baseline="0" smtClean="0">
              <a:ln>
                <a:noFill/>
              </a:ln>
              <a:solidFill>
                <a:schemeClr val="tx1"/>
              </a:solidFill>
              <a:effectLst/>
              <a:latin typeface="Arial" charset="0"/>
            </a:endParaRPr>
          </a:p>
        </p:txBody>
      </p:sp>
      <p:pic>
        <p:nvPicPr>
          <p:cNvPr id="10" name="Picture 9"/>
          <p:cNvPicPr>
            <a:picLocks noChangeAspect="1" noChangeArrowheads="1"/>
          </p:cNvPicPr>
          <p:nvPr/>
        </p:nvPicPr>
        <p:blipFill rotWithShape="1">
          <a:blip r:embed="rId5">
            <a:extLst>
              <a:ext uri="{28A0092B-C50C-407E-A947-70E740481C1C}">
                <a14:useLocalDpi xmlns:a14="http://schemas.microsoft.com/office/drawing/2010/main" val="0"/>
              </a:ext>
            </a:extLst>
          </a:blip>
          <a:srcRect l="37929" t="14371" r="38853" b="40408"/>
          <a:stretch/>
        </p:blipFill>
        <p:spPr bwMode="auto">
          <a:xfrm>
            <a:off x="4829969" y="1956167"/>
            <a:ext cx="2389224" cy="222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Equal 10"/>
          <p:cNvSpPr/>
          <p:nvPr/>
        </p:nvSpPr>
        <p:spPr bwMode="auto">
          <a:xfrm>
            <a:off x="2354358" y="5175670"/>
            <a:ext cx="724356" cy="513709"/>
          </a:xfrm>
          <a:prstGeom prst="mathEqual">
            <a:avLst/>
          </a:prstGeom>
          <a:solidFill>
            <a:srgbClr val="C00000"/>
          </a:solidFill>
          <a:ln w="12700" cap="flat" cmpd="sng" algn="ctr">
            <a:solidFill>
              <a:srgbClr val="7030A0"/>
            </a:solidFill>
            <a:prstDash val="solid"/>
            <a:round/>
            <a:headEnd type="none" w="med" len="med"/>
            <a:tailEnd type="none" w="med" len="med"/>
          </a:ln>
          <a:effectLst/>
          <a:extLst/>
        </p:spPr>
        <p:txBody>
          <a:bodyPr vert="horz" wrap="square" lIns="438912" tIns="219456" rIns="438912" bIns="219456" numCol="1" rtlCol="0" anchor="t" anchorCtr="0" compatLnSpc="1">
            <a:prstTxWarp prst="textNoShape">
              <a:avLst/>
            </a:prstTxWarp>
          </a:bodyPr>
          <a:lstStyle/>
          <a:p>
            <a:pPr marL="0" marR="0" indent="0" algn="l" defTabSz="4911725" rtl="0" eaLnBrk="1" fontAlgn="base" latinLnBrk="0" hangingPunct="1">
              <a:lnSpc>
                <a:spcPct val="100000"/>
              </a:lnSpc>
              <a:spcBef>
                <a:spcPct val="0"/>
              </a:spcBef>
              <a:spcAft>
                <a:spcPct val="0"/>
              </a:spcAft>
              <a:buClrTx/>
              <a:buSzTx/>
              <a:buFontTx/>
              <a:buNone/>
              <a:tabLst/>
            </a:pPr>
            <a:endParaRPr kumimoji="0" lang="en-US" sz="9600" b="0" i="0" u="none" strike="noStrike" cap="none" normalizeH="0" baseline="0" smtClean="0">
              <a:ln>
                <a:noFill/>
              </a:ln>
              <a:solidFill>
                <a:schemeClr val="tx1"/>
              </a:solidFill>
              <a:effectLst/>
              <a:latin typeface="Arial" charset="0"/>
            </a:endParaRPr>
          </a:p>
        </p:txBody>
      </p:sp>
      <p:sp>
        <p:nvSpPr>
          <p:cNvPr id="12" name="Rectangle 11"/>
          <p:cNvSpPr/>
          <p:nvPr/>
        </p:nvSpPr>
        <p:spPr bwMode="auto">
          <a:xfrm>
            <a:off x="1524000" y="1295400"/>
            <a:ext cx="6086692" cy="5294791"/>
          </a:xfrm>
          <a:prstGeom prst="rect">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8912" tIns="219456" rIns="438912" bIns="219456" numCol="1" rtlCol="0" anchor="t" anchorCtr="0" compatLnSpc="1">
            <a:prstTxWarp prst="textNoShape">
              <a:avLst/>
            </a:prstTxWarp>
          </a:bodyPr>
          <a:lstStyle/>
          <a:p>
            <a:pPr marL="0" marR="0" indent="0" algn="l" defTabSz="4911725" rtl="0" eaLnBrk="1" fontAlgn="base" latinLnBrk="0" hangingPunct="1">
              <a:lnSpc>
                <a:spcPct val="100000"/>
              </a:lnSpc>
              <a:spcBef>
                <a:spcPct val="0"/>
              </a:spcBef>
              <a:spcAft>
                <a:spcPct val="0"/>
              </a:spcAft>
              <a:buClrTx/>
              <a:buSzTx/>
              <a:buFontTx/>
              <a:buNone/>
              <a:tabLst/>
            </a:pPr>
            <a:endParaRPr kumimoji="0" lang="en-US" sz="9600" b="0" i="0" u="none" strike="noStrike" cap="none" normalizeH="0" baseline="0" smtClean="0">
              <a:ln>
                <a:noFill/>
              </a:ln>
              <a:solidFill>
                <a:schemeClr val="tx1"/>
              </a:solidFill>
              <a:effectLst/>
              <a:latin typeface="Arial" charset="0"/>
            </a:endParaRPr>
          </a:p>
        </p:txBody>
      </p:sp>
      <p:cxnSp>
        <p:nvCxnSpPr>
          <p:cNvPr id="13" name="Straight Arrow Connector 12"/>
          <p:cNvCxnSpPr/>
          <p:nvPr/>
        </p:nvCxnSpPr>
        <p:spPr bwMode="auto">
          <a:xfrm flipV="1">
            <a:off x="7610692" y="3942795"/>
            <a:ext cx="1533308" cy="1"/>
          </a:xfrm>
          <a:prstGeom prst="straightConnector1">
            <a:avLst/>
          </a:prstGeom>
          <a:noFill/>
          <a:ln w="38100" cap="flat" cmpd="sng" algn="ctr">
            <a:solidFill>
              <a:schemeClr val="accent1"/>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Arrow Connector 13"/>
          <p:cNvCxnSpPr>
            <a:endCxn id="12" idx="1"/>
          </p:cNvCxnSpPr>
          <p:nvPr/>
        </p:nvCxnSpPr>
        <p:spPr bwMode="auto">
          <a:xfrm>
            <a:off x="0" y="3942795"/>
            <a:ext cx="1524000" cy="1"/>
          </a:xfrm>
          <a:prstGeom prst="straightConnector1">
            <a:avLst/>
          </a:prstGeom>
          <a:noFill/>
          <a:ln w="38100" cap="flat" cmpd="sng" algn="ctr">
            <a:solidFill>
              <a:schemeClr val="accent1"/>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3010101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a:t>Presenting STANCE</a:t>
            </a:r>
            <a:r>
              <a:rPr lang="en-US" altLang="en-US" b="1" dirty="0" smtClean="0"/>
              <a:t/>
            </a:r>
            <a:br>
              <a:rPr lang="en-US" altLang="en-US" b="1" dirty="0" smtClean="0"/>
            </a:br>
            <a:r>
              <a:rPr lang="en-US" altLang="en-US" sz="2800" b="1" dirty="0" smtClean="0">
                <a:solidFill>
                  <a:schemeClr val="accent1">
                    <a:lumMod val="60000"/>
                    <a:lumOff val="40000"/>
                  </a:schemeClr>
                </a:solidFill>
              </a:rPr>
              <a:t>Implementation 3D: calculate the MRI signal</a:t>
            </a:r>
            <a:endParaRPr lang="en-US" altLang="en-US" sz="2800" dirty="0" smtClean="0">
              <a:solidFill>
                <a:schemeClr val="accent1">
                  <a:lumMod val="60000"/>
                  <a:lumOff val="40000"/>
                </a:schemeClr>
              </a:solidFill>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13</a:t>
            </a:fld>
            <a:endParaRPr lang="en-US" dirty="0">
              <a:solidFill>
                <a:srgbClr val="000000">
                  <a:tint val="75000"/>
                </a:srgbClr>
              </a:solidFill>
            </a:endParaRPr>
          </a:p>
        </p:txBody>
      </p:sp>
      <p:sp>
        <p:nvSpPr>
          <p:cNvPr id="2" name="Content Placeholder 1"/>
          <p:cNvSpPr>
            <a:spLocks noGrp="1"/>
          </p:cNvSpPr>
          <p:nvPr>
            <p:ph idx="1"/>
          </p:nvPr>
        </p:nvSpPr>
        <p:spPr/>
        <p:txBody>
          <a:bodyPr/>
          <a:lstStyle/>
          <a:p>
            <a:r>
              <a:rPr lang="en-US" dirty="0" smtClean="0"/>
              <a:t> </a:t>
            </a:r>
            <a:endParaRPr lang="en-US" dirty="0"/>
          </a:p>
        </p:txBody>
      </p:sp>
      <p:sp>
        <p:nvSpPr>
          <p:cNvPr id="6" name="TextBox 5"/>
          <p:cNvSpPr txBox="1"/>
          <p:nvPr/>
        </p:nvSpPr>
        <p:spPr>
          <a:xfrm>
            <a:off x="1848110" y="1524000"/>
            <a:ext cx="5659137" cy="461666"/>
          </a:xfrm>
          <a:prstGeom prst="rect">
            <a:avLst/>
          </a:prstGeom>
          <a:noFill/>
        </p:spPr>
        <p:txBody>
          <a:bodyPr wrap="square" rtlCol="0">
            <a:spAutoFit/>
          </a:bodyPr>
          <a:lstStyle/>
          <a:p>
            <a:pPr algn="ctr"/>
            <a:r>
              <a:rPr lang="en-US" sz="2400" b="1" dirty="0" smtClean="0">
                <a:latin typeface="Arial" panose="020B0604020202020204" pitchFamily="34" charset="0"/>
                <a:cs typeface="Arial" panose="020B0604020202020204" pitchFamily="34" charset="0"/>
              </a:rPr>
              <a:t>Solve EPI signal equation</a:t>
            </a:r>
            <a:endParaRPr lang="en-US" sz="2400"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7" name="Rectangle 6"/>
              <p:cNvSpPr/>
              <p:nvPr/>
            </p:nvSpPr>
            <p:spPr>
              <a:xfrm>
                <a:off x="1848110" y="2039641"/>
                <a:ext cx="5659734" cy="92563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latin typeface="Cambria Math"/>
                        </a:rPr>
                        <m:t>𝑆</m:t>
                      </m:r>
                      <m:r>
                        <a:rPr lang="en-US" sz="2400" i="1">
                          <a:latin typeface="Cambria Math"/>
                        </a:rPr>
                        <m:t>=</m:t>
                      </m:r>
                      <m:r>
                        <a:rPr lang="en-US" sz="2400" i="1">
                          <a:latin typeface="Cambria Math"/>
                        </a:rPr>
                        <m:t>𝐾</m:t>
                      </m:r>
                      <m:r>
                        <a:rPr lang="en-US" sz="2400" i="1">
                          <a:latin typeface="Cambria Math"/>
                        </a:rPr>
                        <m:t>∙</m:t>
                      </m:r>
                      <m:r>
                        <a:rPr lang="en-US" sz="2400" i="1">
                          <a:latin typeface="Cambria Math"/>
                        </a:rPr>
                        <m:t>𝑃𝐷</m:t>
                      </m:r>
                      <m:f>
                        <m:fPr>
                          <m:ctrlPr>
                            <a:rPr lang="en-US" sz="2400" i="1">
                              <a:latin typeface="Cambria Math"/>
                            </a:rPr>
                          </m:ctrlPr>
                        </m:fPr>
                        <m:num>
                          <m:func>
                            <m:funcPr>
                              <m:ctrlPr>
                                <a:rPr lang="en-US" sz="2400" i="1">
                                  <a:latin typeface="Cambria Math"/>
                                </a:rPr>
                              </m:ctrlPr>
                            </m:funcPr>
                            <m:fName>
                              <m:r>
                                <m:rPr>
                                  <m:sty m:val="p"/>
                                </m:rPr>
                                <a:rPr lang="en-US" sz="2400">
                                  <a:latin typeface="Cambria Math"/>
                                </a:rPr>
                                <m:t>sin</m:t>
                              </m:r>
                            </m:fName>
                            <m:e>
                              <m:r>
                                <a:rPr lang="en-US" sz="2400" i="1">
                                  <a:latin typeface="Cambria Math"/>
                                </a:rPr>
                                <m:t>𝛼</m:t>
                              </m:r>
                            </m:e>
                          </m:func>
                          <m:d>
                            <m:dPr>
                              <m:ctrlPr>
                                <a:rPr lang="en-US" sz="2400" i="1">
                                  <a:latin typeface="Cambria Math"/>
                                </a:rPr>
                              </m:ctrlPr>
                            </m:dPr>
                            <m:e>
                              <m:r>
                                <a:rPr lang="en-US" sz="2400" i="1">
                                  <a:latin typeface="Cambria Math"/>
                                </a:rPr>
                                <m:t>1−</m:t>
                              </m:r>
                              <m:sSup>
                                <m:sSupPr>
                                  <m:ctrlPr>
                                    <a:rPr lang="en-US" sz="2400" i="1">
                                      <a:latin typeface="Cambria Math"/>
                                    </a:rPr>
                                  </m:ctrlPr>
                                </m:sSupPr>
                                <m:e>
                                  <m:r>
                                    <a:rPr lang="en-US" sz="2400" i="1">
                                      <a:latin typeface="Cambria Math"/>
                                    </a:rPr>
                                    <m:t>𝑒</m:t>
                                  </m:r>
                                </m:e>
                                <m:sup>
                                  <m:r>
                                    <a:rPr lang="en-US" sz="2400" i="1">
                                      <a:latin typeface="Cambria Math"/>
                                    </a:rPr>
                                    <m:t>−</m:t>
                                  </m:r>
                                  <m:f>
                                    <m:fPr>
                                      <m:type m:val="lin"/>
                                      <m:ctrlPr>
                                        <a:rPr lang="en-US" sz="2400" i="1">
                                          <a:latin typeface="Cambria Math"/>
                                        </a:rPr>
                                      </m:ctrlPr>
                                    </m:fPr>
                                    <m:num>
                                      <m:r>
                                        <a:rPr lang="en-US" sz="2400" i="1">
                                          <a:latin typeface="Cambria Math"/>
                                        </a:rPr>
                                        <m:t>𝑇𝑅</m:t>
                                      </m:r>
                                    </m:num>
                                    <m:den>
                                      <m:r>
                                        <a:rPr lang="en-US" sz="2400" i="1">
                                          <a:latin typeface="Cambria Math"/>
                                        </a:rPr>
                                        <m:t>𝑇</m:t>
                                      </m:r>
                                      <m:r>
                                        <a:rPr lang="en-US" sz="2400" i="1">
                                          <a:latin typeface="Cambria Math"/>
                                        </a:rPr>
                                        <m:t>1</m:t>
                                      </m:r>
                                    </m:den>
                                  </m:f>
                                </m:sup>
                              </m:sSup>
                            </m:e>
                          </m:d>
                        </m:num>
                        <m:den>
                          <m:d>
                            <m:dPr>
                              <m:ctrlPr>
                                <a:rPr lang="en-US" sz="2400" i="1">
                                  <a:latin typeface="Cambria Math"/>
                                </a:rPr>
                              </m:ctrlPr>
                            </m:dPr>
                            <m:e>
                              <m:r>
                                <a:rPr lang="en-US" sz="2400" i="1">
                                  <a:latin typeface="Cambria Math"/>
                                </a:rPr>
                                <m:t>1−</m:t>
                              </m:r>
                              <m:func>
                                <m:funcPr>
                                  <m:ctrlPr>
                                    <a:rPr lang="en-US" sz="2400" i="1">
                                      <a:latin typeface="Cambria Math"/>
                                    </a:rPr>
                                  </m:ctrlPr>
                                </m:funcPr>
                                <m:fName>
                                  <m:r>
                                    <m:rPr>
                                      <m:sty m:val="p"/>
                                    </m:rPr>
                                    <a:rPr lang="en-US" sz="2400">
                                      <a:latin typeface="Cambria Math"/>
                                    </a:rPr>
                                    <m:t>cos</m:t>
                                  </m:r>
                                </m:fName>
                                <m:e>
                                  <m:r>
                                    <a:rPr lang="en-US" sz="2400" i="1">
                                      <a:latin typeface="Cambria Math"/>
                                    </a:rPr>
                                    <m:t>𝛼</m:t>
                                  </m:r>
                                </m:e>
                              </m:func>
                              <m:sSup>
                                <m:sSupPr>
                                  <m:ctrlPr>
                                    <a:rPr lang="en-US" sz="2400" i="1">
                                      <a:latin typeface="Cambria Math"/>
                                    </a:rPr>
                                  </m:ctrlPr>
                                </m:sSupPr>
                                <m:e>
                                  <m:r>
                                    <a:rPr lang="en-US" sz="2400" i="1">
                                      <a:latin typeface="Cambria Math"/>
                                    </a:rPr>
                                    <m:t>𝑒</m:t>
                                  </m:r>
                                </m:e>
                                <m:sup>
                                  <m:r>
                                    <a:rPr lang="en-US" sz="2400" i="1">
                                      <a:latin typeface="Cambria Math"/>
                                    </a:rPr>
                                    <m:t>−</m:t>
                                  </m:r>
                                  <m:f>
                                    <m:fPr>
                                      <m:type m:val="lin"/>
                                      <m:ctrlPr>
                                        <a:rPr lang="en-US" sz="2400" i="1">
                                          <a:latin typeface="Cambria Math"/>
                                        </a:rPr>
                                      </m:ctrlPr>
                                    </m:fPr>
                                    <m:num>
                                      <m:r>
                                        <a:rPr lang="en-US" sz="2400" i="1">
                                          <a:latin typeface="Cambria Math"/>
                                        </a:rPr>
                                        <m:t>𝑇𝑅</m:t>
                                      </m:r>
                                    </m:num>
                                    <m:den>
                                      <m:r>
                                        <a:rPr lang="en-US" sz="2400" i="1">
                                          <a:latin typeface="Cambria Math"/>
                                        </a:rPr>
                                        <m:t>𝑇</m:t>
                                      </m:r>
                                      <m:r>
                                        <a:rPr lang="en-US" sz="2400" i="1">
                                          <a:latin typeface="Cambria Math"/>
                                        </a:rPr>
                                        <m:t>1</m:t>
                                      </m:r>
                                    </m:den>
                                  </m:f>
                                </m:sup>
                              </m:sSup>
                            </m:e>
                          </m:d>
                        </m:den>
                      </m:f>
                      <m:sSup>
                        <m:sSupPr>
                          <m:ctrlPr>
                            <a:rPr lang="en-US" sz="2400" i="1">
                              <a:latin typeface="Cambria Math"/>
                            </a:rPr>
                          </m:ctrlPr>
                        </m:sSupPr>
                        <m:e>
                          <m:r>
                            <a:rPr lang="en-US" sz="2400" i="1">
                              <a:latin typeface="Cambria Math"/>
                            </a:rPr>
                            <m:t>𝑒</m:t>
                          </m:r>
                        </m:e>
                        <m:sup>
                          <m:r>
                            <a:rPr lang="en-US" sz="2400" i="1">
                              <a:latin typeface="Cambria Math"/>
                            </a:rPr>
                            <m:t>−</m:t>
                          </m:r>
                          <m:f>
                            <m:fPr>
                              <m:type m:val="lin"/>
                              <m:ctrlPr>
                                <a:rPr lang="en-US" sz="2400" i="1">
                                  <a:latin typeface="Cambria Math"/>
                                </a:rPr>
                              </m:ctrlPr>
                            </m:fPr>
                            <m:num>
                              <m:r>
                                <a:rPr lang="en-US" sz="2400" i="1">
                                  <a:latin typeface="Cambria Math"/>
                                </a:rPr>
                                <m:t>𝑇𝐸</m:t>
                              </m:r>
                            </m:num>
                            <m:den>
                              <m:sSup>
                                <m:sSupPr>
                                  <m:ctrlPr>
                                    <a:rPr lang="en-US" sz="2400" i="1">
                                      <a:latin typeface="Cambria Math"/>
                                    </a:rPr>
                                  </m:ctrlPr>
                                </m:sSupPr>
                                <m:e>
                                  <m:r>
                                    <a:rPr lang="en-US" sz="2400" i="1">
                                      <a:latin typeface="Cambria Math"/>
                                    </a:rPr>
                                    <m:t>𝑇</m:t>
                                  </m:r>
                                  <m:r>
                                    <a:rPr lang="en-US" sz="2400" i="1">
                                      <a:latin typeface="Cambria Math"/>
                                    </a:rPr>
                                    <m:t>2</m:t>
                                  </m:r>
                                </m:e>
                                <m:sup>
                                  <m:r>
                                    <a:rPr lang="en-US" sz="2400" i="1">
                                      <a:latin typeface="Cambria Math"/>
                                    </a:rPr>
                                    <m:t>∗</m:t>
                                  </m:r>
                                </m:sup>
                              </m:sSup>
                            </m:den>
                          </m:f>
                        </m:sup>
                      </m:sSup>
                    </m:oMath>
                  </m:oMathPara>
                </a14:m>
                <a:endParaRPr lang="en-US" sz="2400" dirty="0"/>
              </a:p>
            </p:txBody>
          </p:sp>
        </mc:Choice>
        <mc:Fallback xmlns="">
          <p:sp>
            <p:nvSpPr>
              <p:cNvPr id="7" name="Rectangle 6"/>
              <p:cNvSpPr>
                <a:spLocks noRot="1" noChangeAspect="1" noMove="1" noResize="1" noEditPoints="1" noAdjustHandles="1" noChangeArrowheads="1" noChangeShapeType="1" noTextEdit="1"/>
              </p:cNvSpPr>
              <p:nvPr/>
            </p:nvSpPr>
            <p:spPr>
              <a:xfrm>
                <a:off x="1848110" y="2039641"/>
                <a:ext cx="5659734" cy="925638"/>
              </a:xfrm>
              <a:prstGeom prst="rect">
                <a:avLst/>
              </a:prstGeom>
              <a:blipFill rotWithShape="1">
                <a:blip r:embed="rId3"/>
                <a:stretch>
                  <a:fillRect/>
                </a:stretch>
              </a:blipFill>
            </p:spPr>
            <p:txBody>
              <a:bodyPr/>
              <a:lstStyle/>
              <a:p>
                <a:r>
                  <a:rPr lang="en-US">
                    <a:noFill/>
                  </a:rPr>
                  <a:t> </a:t>
                </a:r>
              </a:p>
            </p:txBody>
          </p:sp>
        </mc:Fallback>
      </mc:AlternateContent>
      <p:cxnSp>
        <p:nvCxnSpPr>
          <p:cNvPr id="8" name="Straight Arrow Connector 7"/>
          <p:cNvCxnSpPr>
            <a:stCxn id="11" idx="3"/>
          </p:cNvCxnSpPr>
          <p:nvPr/>
        </p:nvCxnSpPr>
        <p:spPr bwMode="auto">
          <a:xfrm>
            <a:off x="7610692" y="3942796"/>
            <a:ext cx="1533308" cy="0"/>
          </a:xfrm>
          <a:prstGeom prst="straightConnector1">
            <a:avLst/>
          </a:prstGeom>
          <a:noFill/>
          <a:ln w="38100" cap="flat" cmpd="sng" algn="ctr">
            <a:solidFill>
              <a:schemeClr val="tx1"/>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9"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9407" y="3180246"/>
            <a:ext cx="5037141" cy="238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1905001" y="5636623"/>
            <a:ext cx="5545954" cy="707886"/>
          </a:xfrm>
          <a:prstGeom prst="rect">
            <a:avLst/>
          </a:prstGeom>
          <a:noFill/>
        </p:spPr>
        <p:txBody>
          <a:bodyPr wrap="square" rtlCol="0">
            <a:spAutoFit/>
          </a:bodyPr>
          <a:lstStyle/>
          <a:p>
            <a:pPr algn="ctr"/>
            <a:r>
              <a:rPr lang="en-US" sz="2000" dirty="0" smtClean="0">
                <a:latin typeface="Arial" panose="020B0604020202020204" pitchFamily="34" charset="0"/>
                <a:cs typeface="Arial" panose="020B0604020202020204" pitchFamily="34" charset="0"/>
              </a:rPr>
              <a:t>Left: Pristine EPI signal; Right: difference between EPI signal and that with no activation.</a:t>
            </a:r>
            <a:endParaRPr lang="en-US" sz="2000" dirty="0">
              <a:latin typeface="Arial" panose="020B0604020202020204" pitchFamily="34" charset="0"/>
              <a:cs typeface="Arial" panose="020B0604020202020204" pitchFamily="34" charset="0"/>
            </a:endParaRPr>
          </a:p>
        </p:txBody>
      </p:sp>
      <p:sp>
        <p:nvSpPr>
          <p:cNvPr id="11" name="Rectangle 10"/>
          <p:cNvSpPr/>
          <p:nvPr/>
        </p:nvSpPr>
        <p:spPr bwMode="auto">
          <a:xfrm>
            <a:off x="1524000" y="1295400"/>
            <a:ext cx="6086692" cy="5294791"/>
          </a:xfrm>
          <a:prstGeom prst="rect">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8912" tIns="219456" rIns="438912" bIns="219456" numCol="1" rtlCol="0" anchor="t" anchorCtr="0" compatLnSpc="1">
            <a:prstTxWarp prst="textNoShape">
              <a:avLst/>
            </a:prstTxWarp>
          </a:bodyPr>
          <a:lstStyle/>
          <a:p>
            <a:pPr marL="0" marR="0" indent="0" algn="l" defTabSz="4911725" rtl="0" eaLnBrk="1" fontAlgn="base" latinLnBrk="0" hangingPunct="1">
              <a:lnSpc>
                <a:spcPct val="100000"/>
              </a:lnSpc>
              <a:spcBef>
                <a:spcPct val="0"/>
              </a:spcBef>
              <a:spcAft>
                <a:spcPct val="0"/>
              </a:spcAft>
              <a:buClrTx/>
              <a:buSzTx/>
              <a:buFontTx/>
              <a:buNone/>
              <a:tabLst/>
            </a:pPr>
            <a:endParaRPr kumimoji="0" lang="en-US" sz="9600" b="0" i="0" u="none" strike="noStrike" cap="none" normalizeH="0" baseline="0" smtClean="0">
              <a:ln>
                <a:noFill/>
              </a:ln>
              <a:solidFill>
                <a:schemeClr val="tx1"/>
              </a:solidFill>
              <a:effectLst/>
              <a:latin typeface="Arial" charset="0"/>
            </a:endParaRPr>
          </a:p>
        </p:txBody>
      </p:sp>
      <p:cxnSp>
        <p:nvCxnSpPr>
          <p:cNvPr id="14" name="Straight Arrow Connector 13"/>
          <p:cNvCxnSpPr/>
          <p:nvPr/>
        </p:nvCxnSpPr>
        <p:spPr bwMode="auto">
          <a:xfrm>
            <a:off x="-9308" y="5181600"/>
            <a:ext cx="1533308" cy="0"/>
          </a:xfrm>
          <a:prstGeom prst="straightConnector1">
            <a:avLst/>
          </a:prstGeom>
          <a:noFill/>
          <a:ln w="38100" cap="flat" cmpd="sng" algn="ctr">
            <a:solidFill>
              <a:schemeClr val="tx1"/>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p:cNvCxnSpPr/>
          <p:nvPr/>
        </p:nvCxnSpPr>
        <p:spPr bwMode="auto">
          <a:xfrm>
            <a:off x="-9308" y="3942796"/>
            <a:ext cx="1533308" cy="0"/>
          </a:xfrm>
          <a:prstGeom prst="straightConnector1">
            <a:avLst/>
          </a:prstGeom>
          <a:noFill/>
          <a:ln w="38100" cap="flat" cmpd="sng" algn="ctr">
            <a:solidFill>
              <a:schemeClr val="accent1"/>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8046372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a:t>Presenting STANCE</a:t>
            </a:r>
            <a:r>
              <a:rPr lang="en-US" altLang="en-US" b="1" dirty="0" smtClean="0"/>
              <a:t/>
            </a:r>
            <a:br>
              <a:rPr lang="en-US" altLang="en-US" b="1" dirty="0" smtClean="0"/>
            </a:br>
            <a:r>
              <a:rPr lang="en-US" altLang="en-US" sz="2800" b="1" dirty="0" smtClean="0">
                <a:solidFill>
                  <a:schemeClr val="accent1">
                    <a:lumMod val="60000"/>
                    <a:lumOff val="40000"/>
                  </a:schemeClr>
                </a:solidFill>
              </a:rPr>
              <a:t>Implementation 3D: noisy data</a:t>
            </a:r>
            <a:endParaRPr lang="en-US" altLang="en-US" sz="2800" dirty="0" smtClean="0">
              <a:solidFill>
                <a:schemeClr val="accent1">
                  <a:lumMod val="60000"/>
                  <a:lumOff val="40000"/>
                </a:schemeClr>
              </a:solidFill>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14</a:t>
            </a:fld>
            <a:endParaRPr lang="en-US" dirty="0">
              <a:solidFill>
                <a:srgbClr val="000000">
                  <a:tint val="75000"/>
                </a:srgbClr>
              </a:solidFill>
            </a:endParaRPr>
          </a:p>
        </p:txBody>
      </p:sp>
      <p:sp>
        <p:nvSpPr>
          <p:cNvPr id="2" name="Content Placeholder 1"/>
          <p:cNvSpPr>
            <a:spLocks noGrp="1"/>
          </p:cNvSpPr>
          <p:nvPr>
            <p:ph idx="1"/>
          </p:nvPr>
        </p:nvSpPr>
        <p:spPr/>
        <p:txBody>
          <a:bodyPr/>
          <a:lstStyle/>
          <a:p>
            <a:r>
              <a:rPr lang="en-US" dirty="0" smtClean="0"/>
              <a:t> </a:t>
            </a:r>
            <a:endParaRPr lang="en-US" dirty="0"/>
          </a:p>
        </p:txBody>
      </p:sp>
      <p:cxnSp>
        <p:nvCxnSpPr>
          <p:cNvPr id="5" name="Straight Arrow Connector 4"/>
          <p:cNvCxnSpPr>
            <a:endCxn id="11" idx="1"/>
          </p:cNvCxnSpPr>
          <p:nvPr/>
        </p:nvCxnSpPr>
        <p:spPr bwMode="auto">
          <a:xfrm>
            <a:off x="0" y="3942795"/>
            <a:ext cx="1024932" cy="1"/>
          </a:xfrm>
          <a:prstGeom prst="straightConnector1">
            <a:avLst/>
          </a:prstGeom>
          <a:noFill/>
          <a:ln w="38100" cap="flat" cmpd="sng" algn="ctr">
            <a:solidFill>
              <a:schemeClr val="accent1"/>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TextBox 6"/>
          <p:cNvSpPr txBox="1"/>
          <p:nvPr/>
        </p:nvSpPr>
        <p:spPr>
          <a:xfrm>
            <a:off x="1682134" y="1752600"/>
            <a:ext cx="5709266" cy="461665"/>
          </a:xfrm>
          <a:prstGeom prst="rect">
            <a:avLst/>
          </a:prstGeom>
          <a:noFill/>
        </p:spPr>
        <p:txBody>
          <a:bodyPr wrap="square" rtlCol="0">
            <a:spAutoFit/>
          </a:bodyPr>
          <a:lstStyle/>
          <a:p>
            <a:pPr algn="ctr"/>
            <a:r>
              <a:rPr lang="en-US" sz="2400" b="1" dirty="0" smtClean="0">
                <a:latin typeface="Arial" panose="020B0604020202020204" pitchFamily="34" charset="0"/>
                <a:cs typeface="Arial" panose="020B0604020202020204" pitchFamily="34" charset="0"/>
              </a:rPr>
              <a:t>Add noise, attenuation, motion, etc.</a:t>
            </a:r>
            <a:endParaRPr lang="en-US" sz="2400" b="1" dirty="0">
              <a:latin typeface="Arial" panose="020B0604020202020204" pitchFamily="34" charset="0"/>
              <a:cs typeface="Arial" panose="020B0604020202020204" pitchFamily="34" charset="0"/>
            </a:endParaRPr>
          </a:p>
        </p:txBody>
      </p:sp>
      <p:pic>
        <p:nvPicPr>
          <p:cNvPr id="8"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34" y="2819400"/>
            <a:ext cx="4375066" cy="2235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1682134" y="5308937"/>
            <a:ext cx="5404466" cy="1015663"/>
          </a:xfrm>
          <a:prstGeom prst="rect">
            <a:avLst/>
          </a:prstGeom>
          <a:noFill/>
        </p:spPr>
        <p:txBody>
          <a:bodyPr wrap="square" rtlCol="0">
            <a:spAutoFit/>
          </a:bodyPr>
          <a:lstStyle/>
          <a:p>
            <a:pPr algn="ctr"/>
            <a:r>
              <a:rPr lang="en-US" sz="2000" dirty="0" smtClean="0">
                <a:latin typeface="Arial" panose="020B0604020202020204" pitchFamily="34" charset="0"/>
                <a:cs typeface="Arial" panose="020B0604020202020204" pitchFamily="34" charset="0"/>
              </a:rPr>
              <a:t>Left: with 4% of peak system noise; Middle: difference between noisy and pristine signals; Right</a:t>
            </a:r>
            <a:r>
              <a:rPr lang="en-US" sz="2000" dirty="0">
                <a:latin typeface="Arial" panose="020B0604020202020204" pitchFamily="34" charset="0"/>
                <a:cs typeface="Arial" panose="020B0604020202020204" pitchFamily="34" charset="0"/>
              </a:rPr>
              <a:t>: an attenuated </a:t>
            </a:r>
            <a:r>
              <a:rPr lang="en-US" sz="2000" dirty="0" smtClean="0">
                <a:latin typeface="Arial" panose="020B0604020202020204" pitchFamily="34" charset="0"/>
                <a:cs typeface="Arial" panose="020B0604020202020204" pitchFamily="34" charset="0"/>
              </a:rPr>
              <a:t>signal (</a:t>
            </a:r>
            <a:r>
              <a:rPr lang="el-GR" sz="2000" dirty="0" smtClean="0">
                <a:latin typeface="Arial" panose="020B0604020202020204" pitchFamily="34" charset="0"/>
                <a:cs typeface="Arial" panose="020B0604020202020204" pitchFamily="34" charset="0"/>
              </a:rPr>
              <a:t>λ</a:t>
            </a:r>
            <a:r>
              <a:rPr lang="en-US" sz="2000" dirty="0" smtClean="0">
                <a:latin typeface="Arial" panose="020B0604020202020204" pitchFamily="34" charset="0"/>
                <a:cs typeface="Arial" panose="020B0604020202020204" pitchFamily="34" charset="0"/>
              </a:rPr>
              <a:t> = 8.33 mm).</a:t>
            </a:r>
            <a:endParaRPr lang="en-US" sz="2000" dirty="0">
              <a:latin typeface="Arial" panose="020B0604020202020204" pitchFamily="34" charset="0"/>
              <a:cs typeface="Arial" panose="020B0604020202020204" pitchFamily="34" charset="0"/>
            </a:endParaRPr>
          </a:p>
        </p:txBody>
      </p:sp>
      <p:sp>
        <p:nvSpPr>
          <p:cNvPr id="11" name="Rectangle 10"/>
          <p:cNvSpPr/>
          <p:nvPr/>
        </p:nvSpPr>
        <p:spPr bwMode="auto">
          <a:xfrm>
            <a:off x="1024932" y="1295400"/>
            <a:ext cx="6976068" cy="5294791"/>
          </a:xfrm>
          <a:prstGeom prst="rect">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8912" tIns="219456" rIns="438912" bIns="219456" numCol="1" rtlCol="0" anchor="t" anchorCtr="0" compatLnSpc="1">
            <a:prstTxWarp prst="textNoShape">
              <a:avLst/>
            </a:prstTxWarp>
          </a:bodyPr>
          <a:lstStyle/>
          <a:p>
            <a:pPr marL="0" marR="0" indent="0" algn="l" defTabSz="4911725" rtl="0" eaLnBrk="1" fontAlgn="base" latinLnBrk="0" hangingPunct="1">
              <a:lnSpc>
                <a:spcPct val="100000"/>
              </a:lnSpc>
              <a:spcBef>
                <a:spcPct val="0"/>
              </a:spcBef>
              <a:spcAft>
                <a:spcPct val="0"/>
              </a:spcAft>
              <a:buClrTx/>
              <a:buSzTx/>
              <a:buFontTx/>
              <a:buNone/>
              <a:tabLst/>
            </a:pPr>
            <a:endParaRPr kumimoji="0" lang="en-US" sz="9600" b="0" i="0" u="none" strike="noStrike" cap="none" normalizeH="0" baseline="0" smtClean="0">
              <a:ln>
                <a:noFill/>
              </a:ln>
              <a:solidFill>
                <a:schemeClr val="tx1"/>
              </a:solidFill>
              <a:effectLst/>
              <a:latin typeface="Arial" charset="0"/>
            </a:endParaRPr>
          </a:p>
        </p:txBody>
      </p:sp>
      <p:pic>
        <p:nvPicPr>
          <p:cNvPr id="12" name="Picture 11"/>
          <p:cNvPicPr/>
          <p:nvPr/>
        </p:nvPicPr>
        <p:blipFill>
          <a:blip r:embed="rId4"/>
          <a:stretch>
            <a:fillRect/>
          </a:stretch>
        </p:blipFill>
        <p:spPr>
          <a:xfrm>
            <a:off x="5724743" y="2819400"/>
            <a:ext cx="2200057" cy="2235119"/>
          </a:xfrm>
          <a:prstGeom prst="rect">
            <a:avLst/>
          </a:prstGeom>
        </p:spPr>
      </p:pic>
      <p:cxnSp>
        <p:nvCxnSpPr>
          <p:cNvPr id="17" name="Straight Arrow Connector 16"/>
          <p:cNvCxnSpPr>
            <a:stCxn id="11" idx="3"/>
          </p:cNvCxnSpPr>
          <p:nvPr/>
        </p:nvCxnSpPr>
        <p:spPr bwMode="auto">
          <a:xfrm>
            <a:off x="8001000" y="3942796"/>
            <a:ext cx="514350" cy="0"/>
          </a:xfrm>
          <a:prstGeom prst="straightConnector1">
            <a:avLst/>
          </a:prstGeom>
          <a:noFill/>
          <a:ln w="38100" cap="flat" cmpd="sng" algn="ctr">
            <a:solidFill>
              <a:schemeClr val="tx1"/>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TextBox 21"/>
          <p:cNvSpPr txBox="1"/>
          <p:nvPr/>
        </p:nvSpPr>
        <p:spPr>
          <a:xfrm>
            <a:off x="7924799" y="4191000"/>
            <a:ext cx="1219201" cy="1077218"/>
          </a:xfrm>
          <a:prstGeom prst="rect">
            <a:avLst/>
          </a:prstGeom>
          <a:noFill/>
        </p:spPr>
        <p:txBody>
          <a:bodyPr wrap="square" rtlCol="0">
            <a:spAutoFit/>
          </a:bodyPr>
          <a:lstStyle/>
          <a:p>
            <a:pPr algn="ctr"/>
            <a:r>
              <a:rPr lang="en-US" sz="1600" dirty="0" smtClean="0"/>
              <a:t>OUTPUT:</a:t>
            </a:r>
          </a:p>
          <a:p>
            <a:pPr algn="ctr"/>
            <a:r>
              <a:rPr lang="en-US" sz="1600" dirty="0" smtClean="0"/>
              <a:t>*.nii.gz </a:t>
            </a:r>
          </a:p>
          <a:p>
            <a:pPr algn="ctr"/>
            <a:r>
              <a:rPr lang="en-US" sz="1600" dirty="0" smtClean="0"/>
              <a:t>Compressed</a:t>
            </a:r>
          </a:p>
          <a:p>
            <a:pPr algn="ctr"/>
            <a:r>
              <a:rPr lang="en-US" sz="1600" dirty="0" smtClean="0"/>
              <a:t>NIFTI file</a:t>
            </a:r>
            <a:endParaRPr lang="en-US" sz="1600" dirty="0"/>
          </a:p>
        </p:txBody>
      </p:sp>
    </p:spTree>
    <p:extLst>
      <p:ext uri="{BB962C8B-B14F-4D97-AF65-F5344CB8AC3E}">
        <p14:creationId xmlns:p14="http://schemas.microsoft.com/office/powerpoint/2010/main" val="28046372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a:t>Presenting STANCE</a:t>
            </a:r>
            <a:r>
              <a:rPr lang="en-US" altLang="en-US" b="1" dirty="0" smtClean="0"/>
              <a:t/>
            </a:r>
            <a:br>
              <a:rPr lang="en-US" altLang="en-US" b="1" dirty="0" smtClean="0"/>
            </a:br>
            <a:r>
              <a:rPr lang="en-US" altLang="en-US" sz="2800" b="1" dirty="0" smtClean="0">
                <a:solidFill>
                  <a:schemeClr val="accent1">
                    <a:lumMod val="60000"/>
                    <a:lumOff val="40000"/>
                  </a:schemeClr>
                </a:solidFill>
              </a:rPr>
              <a:t>Implementation 3D: define map from atlas</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3" y="1381125"/>
            <a:ext cx="8229600" cy="1285875"/>
          </a:xfrm>
        </p:spPr>
        <p:txBody>
          <a:bodyPr/>
          <a:lstStyle/>
          <a:p>
            <a:pPr algn="just">
              <a:spcBef>
                <a:spcPts val="1000"/>
              </a:spcBef>
              <a:spcAft>
                <a:spcPts val="1000"/>
              </a:spcAft>
            </a:pPr>
            <a:r>
              <a:rPr lang="en-US" sz="2800" dirty="0" smtClean="0">
                <a:latin typeface="Garamond" panose="02020404030301010803" pitchFamily="18" charset="0"/>
              </a:rPr>
              <a:t>Activation maps may also be defined from atlases, such as AAL, </a:t>
            </a:r>
            <a:r>
              <a:rPr lang="en-US" sz="2800" dirty="0" err="1" smtClean="0">
                <a:latin typeface="Garamond" panose="02020404030301010803" pitchFamily="18" charset="0"/>
              </a:rPr>
              <a:t>Brodmann</a:t>
            </a:r>
            <a:r>
              <a:rPr lang="en-US" sz="2800" dirty="0" smtClean="0">
                <a:latin typeface="Garamond" panose="02020404030301010803" pitchFamily="18" charset="0"/>
              </a:rPr>
              <a:t>, Harvard-Oxford, Craddock and </a:t>
            </a:r>
            <a:r>
              <a:rPr lang="en-US" sz="2800" dirty="0" err="1" smtClean="0">
                <a:latin typeface="Garamond" panose="02020404030301010803" pitchFamily="18" charset="0"/>
              </a:rPr>
              <a:t>Brainnetome</a:t>
            </a:r>
            <a:r>
              <a:rPr lang="en-US" sz="2800" dirty="0" smtClean="0">
                <a:latin typeface="Garamond" panose="02020404030301010803" pitchFamily="18" charset="0"/>
              </a:rPr>
              <a:t>.</a:t>
            </a:r>
            <a:endParaRPr lang="en-US" sz="3400" dirty="0">
              <a:latin typeface="Garamond" panose="02020404030301010803" pitchFamily="18" charset="0"/>
            </a:endParaRPr>
          </a:p>
          <a:p>
            <a:pPr algn="just">
              <a:spcBef>
                <a:spcPts val="1000"/>
              </a:spcBef>
              <a:spcAft>
                <a:spcPts val="1000"/>
              </a:spcAft>
            </a:pPr>
            <a:endParaRPr lang="en-US" sz="3600" dirty="0">
              <a:latin typeface="Garamond" panose="02020404030301010803" pitchFamily="18" charset="0"/>
            </a:endParaRPr>
          </a:p>
          <a:p>
            <a:pPr marL="114300" lvl="1" indent="0" eaLnBrk="1" hangingPunct="1">
              <a:spcBef>
                <a:spcPts val="1200"/>
              </a:spcBef>
              <a:spcAft>
                <a:spcPts val="1200"/>
              </a:spcAft>
              <a:buNone/>
              <a:defRPr/>
            </a:pPr>
            <a:endParaRPr lang="en-US" dirty="0" smtClean="0"/>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15</a:t>
            </a:fld>
            <a:endParaRPr lang="en-US" dirty="0">
              <a:solidFill>
                <a:srgbClr val="000000">
                  <a:tint val="75000"/>
                </a:srgbClr>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99273"/>
            <a:ext cx="4648200" cy="37301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899273"/>
            <a:ext cx="4346090" cy="36576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93244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a:t>Presenting STANCE</a:t>
            </a:r>
            <a:r>
              <a:rPr lang="en-US" altLang="en-US" b="1" dirty="0" smtClean="0"/>
              <a:t/>
            </a:r>
            <a:br>
              <a:rPr lang="en-US" altLang="en-US" b="1" dirty="0" smtClean="0"/>
            </a:br>
            <a:r>
              <a:rPr lang="en-US" altLang="en-US" sz="2800" b="1" dirty="0" smtClean="0">
                <a:solidFill>
                  <a:schemeClr val="accent1">
                    <a:lumMod val="60000"/>
                    <a:lumOff val="40000"/>
                  </a:schemeClr>
                </a:solidFill>
              </a:rPr>
              <a:t>Implementation 3D: define map from data</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3" y="1381126"/>
            <a:ext cx="8348177" cy="1518148"/>
          </a:xfrm>
        </p:spPr>
        <p:txBody>
          <a:bodyPr/>
          <a:lstStyle/>
          <a:p>
            <a:pPr algn="just">
              <a:spcBef>
                <a:spcPts val="1000"/>
              </a:spcBef>
              <a:spcAft>
                <a:spcPts val="1000"/>
              </a:spcAft>
            </a:pPr>
            <a:r>
              <a:rPr lang="en-US" sz="2800" dirty="0" smtClean="0">
                <a:latin typeface="Garamond" panose="02020404030301010803" pitchFamily="18" charset="0"/>
              </a:rPr>
              <a:t>Data derived maps from </a:t>
            </a:r>
            <a:r>
              <a:rPr lang="en-US" sz="2800" dirty="0" smtClean="0">
                <a:latin typeface="Garamond" panose="02020404030301010803" pitchFamily="18" charset="0"/>
                <a:hlinkClick r:id="rId3"/>
              </a:rPr>
              <a:t>www.neurosynth.org</a:t>
            </a:r>
            <a:r>
              <a:rPr lang="en-US" sz="2800" dirty="0">
                <a:latin typeface="Garamond" panose="02020404030301010803" pitchFamily="18" charset="0"/>
              </a:rPr>
              <a:t>.</a:t>
            </a:r>
            <a:endParaRPr lang="en-US" sz="3400" dirty="0" smtClean="0">
              <a:latin typeface="Garamond" panose="02020404030301010803" pitchFamily="18" charset="0"/>
            </a:endParaRPr>
          </a:p>
          <a:p>
            <a:pPr algn="just">
              <a:spcBef>
                <a:spcPts val="1000"/>
              </a:spcBef>
              <a:spcAft>
                <a:spcPts val="1000"/>
              </a:spcAft>
            </a:pPr>
            <a:endParaRPr lang="en-US" sz="3600" dirty="0">
              <a:latin typeface="Garamond" panose="02020404030301010803" pitchFamily="18" charset="0"/>
            </a:endParaRPr>
          </a:p>
          <a:p>
            <a:pPr marL="114300" lvl="1" indent="0" eaLnBrk="1" hangingPunct="1">
              <a:spcBef>
                <a:spcPts val="1200"/>
              </a:spcBef>
              <a:spcAft>
                <a:spcPts val="1200"/>
              </a:spcAft>
              <a:buNone/>
              <a:defRPr/>
            </a:pPr>
            <a:endParaRPr lang="en-US" dirty="0" smtClean="0"/>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16</a:t>
            </a:fld>
            <a:endParaRPr lang="en-US" dirty="0">
              <a:solidFill>
                <a:srgbClr val="000000">
                  <a:tint val="75000"/>
                </a:srgbClr>
              </a:solidFill>
            </a:endParaRP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2113" y="1924050"/>
            <a:ext cx="5819775" cy="501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00232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14363" y="-25400"/>
            <a:ext cx="7691437" cy="1143000"/>
          </a:xfrm>
        </p:spPr>
        <p:txBody>
          <a:bodyPr/>
          <a:lstStyle/>
          <a:p>
            <a:pPr eaLnBrk="1" hangingPunct="1"/>
            <a:r>
              <a:rPr lang="en-US" sz="3000" b="1" dirty="0"/>
              <a:t>Presenting STANCE</a:t>
            </a:r>
            <a:r>
              <a:rPr lang="en-US" altLang="en-US" b="1" dirty="0" smtClean="0"/>
              <a:t/>
            </a:r>
            <a:br>
              <a:rPr lang="en-US" altLang="en-US" b="1" dirty="0" smtClean="0"/>
            </a:br>
            <a:r>
              <a:rPr lang="en-US" altLang="en-US" sz="2800" b="1" dirty="0" smtClean="0">
                <a:solidFill>
                  <a:schemeClr val="accent1">
                    <a:lumMod val="60000"/>
                    <a:lumOff val="40000"/>
                  </a:schemeClr>
                </a:solidFill>
              </a:rPr>
              <a:t>Implementation 4D: experimental design &amp; HRF</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3" y="1381125"/>
            <a:ext cx="8229600" cy="1057275"/>
          </a:xfrm>
        </p:spPr>
        <p:txBody>
          <a:bodyPr/>
          <a:lstStyle/>
          <a:p>
            <a:pPr algn="just">
              <a:spcBef>
                <a:spcPts val="1000"/>
              </a:spcBef>
              <a:spcAft>
                <a:spcPts val="1000"/>
              </a:spcAft>
            </a:pPr>
            <a:r>
              <a:rPr lang="en-US" sz="2300" dirty="0" smtClean="0">
                <a:latin typeface="Garamond" panose="02020404030301010803" pitchFamily="18" charset="0"/>
              </a:rPr>
              <a:t>To generate 4D time-series the experimental design  must be specified along with the hemodynamic response function (HRF) and model.</a:t>
            </a:r>
            <a:endParaRPr lang="en-US" sz="2300" dirty="0">
              <a:latin typeface="Garamond" panose="02020404030301010803" pitchFamily="18" charset="0"/>
            </a:endParaRPr>
          </a:p>
          <a:p>
            <a:pPr algn="just">
              <a:spcBef>
                <a:spcPts val="1000"/>
              </a:spcBef>
              <a:spcAft>
                <a:spcPts val="1000"/>
              </a:spcAft>
            </a:pPr>
            <a:endParaRPr lang="en-US" sz="3600" dirty="0">
              <a:latin typeface="Garamond" panose="02020404030301010803" pitchFamily="18" charset="0"/>
            </a:endParaRPr>
          </a:p>
          <a:p>
            <a:pPr marL="114300" lvl="1" indent="0" eaLnBrk="1" hangingPunct="1">
              <a:spcBef>
                <a:spcPts val="1200"/>
              </a:spcBef>
              <a:spcAft>
                <a:spcPts val="1200"/>
              </a:spcAft>
              <a:buNone/>
              <a:defRPr/>
            </a:pPr>
            <a:endParaRPr lang="en-US" dirty="0" smtClean="0"/>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17</a:t>
            </a:fld>
            <a:endParaRPr lang="en-US" dirty="0">
              <a:solidFill>
                <a:srgbClr val="000000">
                  <a:tint val="75000"/>
                </a:srgbClr>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75" y="2362200"/>
            <a:ext cx="8248650"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4495800"/>
            <a:ext cx="4714875" cy="223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0" y="4648200"/>
            <a:ext cx="3410011" cy="890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2200" y="4238625"/>
            <a:ext cx="638175"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9399" y="4356976"/>
            <a:ext cx="638175"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ontent Placeholder 20"/>
          <p:cNvSpPr txBox="1">
            <a:spLocks/>
          </p:cNvSpPr>
          <p:nvPr/>
        </p:nvSpPr>
        <p:spPr bwMode="auto">
          <a:xfrm>
            <a:off x="5334000" y="5562600"/>
            <a:ext cx="3410011" cy="1057275"/>
          </a:xfrm>
          <a:prstGeom prst="rect">
            <a:avLst/>
          </a:prstGeom>
          <a:noFill/>
          <a:ln w="9525">
            <a:solidFill>
              <a:schemeClr val="tx1">
                <a:lumMod val="50000"/>
                <a:lumOff val="50000"/>
              </a:schemeClr>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1" tIns="45706" rIns="91411" bIns="45706" numCol="1" anchor="t" anchorCtr="0" compatLnSpc="1">
            <a:prstTxWarp prst="textNoShape">
              <a:avLst/>
            </a:prstTxWarp>
          </a:bodyPr>
          <a:lstStyle>
            <a:lvl1pPr marL="342900" indent="-342900" algn="l" defTabSz="912813" rtl="0" eaLnBrk="0" fontAlgn="base" hangingPunct="0">
              <a:spcBef>
                <a:spcPct val="20000"/>
              </a:spcBef>
              <a:spcAft>
                <a:spcPct val="25000"/>
              </a:spcAft>
              <a:defRPr sz="3200">
                <a:solidFill>
                  <a:schemeClr val="tx1"/>
                </a:solidFill>
                <a:latin typeface="+mn-lt"/>
                <a:ea typeface="+mn-ea"/>
                <a:cs typeface="+mn-cs"/>
              </a:defRPr>
            </a:lvl1pPr>
            <a:lvl2pPr marL="398463" indent="-284163" algn="l" defTabSz="912813" rtl="0" eaLnBrk="0" fontAlgn="base" hangingPunct="0">
              <a:spcBef>
                <a:spcPct val="20000"/>
              </a:spcBef>
              <a:spcAft>
                <a:spcPct val="0"/>
              </a:spcAft>
              <a:buClr>
                <a:srgbClr val="CC0000"/>
              </a:buClr>
              <a:buSzPct val="90000"/>
              <a:buFont typeface="Wingdings" pitchFamily="2" charset="2"/>
              <a:buChar char="§"/>
              <a:defRPr sz="2400">
                <a:solidFill>
                  <a:schemeClr val="tx1"/>
                </a:solidFill>
                <a:latin typeface="+mn-lt"/>
              </a:defRPr>
            </a:lvl2pPr>
            <a:lvl3pPr marL="741363" indent="-227013" algn="l" defTabSz="912813" rtl="0" eaLnBrk="0" fontAlgn="base" hangingPunct="0">
              <a:spcBef>
                <a:spcPct val="40000"/>
              </a:spcBef>
              <a:spcAft>
                <a:spcPct val="0"/>
              </a:spcAft>
              <a:buChar char="•"/>
              <a:defRPr sz="2000" i="1">
                <a:solidFill>
                  <a:schemeClr val="tx1"/>
                </a:solidFill>
                <a:latin typeface="+mn-lt"/>
              </a:defRPr>
            </a:lvl3pPr>
            <a:lvl4pPr marL="1257300" indent="-227013" algn="l" defTabSz="912813" rtl="0" eaLnBrk="0" fontAlgn="base" hangingPunct="0">
              <a:spcBef>
                <a:spcPct val="40000"/>
              </a:spcBef>
              <a:spcAft>
                <a:spcPct val="0"/>
              </a:spcAft>
              <a:buChar char="–"/>
              <a:defRPr>
                <a:solidFill>
                  <a:schemeClr val="tx1"/>
                </a:solidFill>
                <a:latin typeface="+mn-lt"/>
              </a:defRPr>
            </a:lvl4pPr>
            <a:lvl5pPr marL="1420813" indent="407988" algn="l" defTabSz="912813" rtl="0" eaLnBrk="0" fontAlgn="base" hangingPunct="0">
              <a:spcBef>
                <a:spcPct val="20000"/>
              </a:spcBef>
              <a:spcAft>
                <a:spcPct val="0"/>
              </a:spcAft>
              <a:defRPr>
                <a:solidFill>
                  <a:schemeClr val="tx1"/>
                </a:solidFill>
                <a:latin typeface="+mn-lt"/>
              </a:defRPr>
            </a:lvl5pPr>
            <a:lvl6pPr marL="1522065" algn="l" defTabSz="914142" rtl="0" fontAlgn="base">
              <a:spcBef>
                <a:spcPct val="20000"/>
              </a:spcBef>
              <a:spcAft>
                <a:spcPct val="0"/>
              </a:spcAft>
              <a:defRPr sz="1800">
                <a:solidFill>
                  <a:schemeClr val="tx1"/>
                </a:solidFill>
                <a:latin typeface="+mn-lt"/>
              </a:defRPr>
            </a:lvl6pPr>
            <a:lvl7pPr marL="1622054" algn="l" defTabSz="914142" rtl="0" fontAlgn="base">
              <a:spcBef>
                <a:spcPct val="20000"/>
              </a:spcBef>
              <a:spcAft>
                <a:spcPct val="0"/>
              </a:spcAft>
              <a:defRPr sz="1800">
                <a:solidFill>
                  <a:schemeClr val="tx1"/>
                </a:solidFill>
                <a:latin typeface="+mn-lt"/>
              </a:defRPr>
            </a:lvl7pPr>
            <a:lvl8pPr marL="1722044" algn="l" defTabSz="914142" rtl="0" fontAlgn="base">
              <a:spcBef>
                <a:spcPct val="20000"/>
              </a:spcBef>
              <a:spcAft>
                <a:spcPct val="0"/>
              </a:spcAft>
              <a:defRPr sz="1800">
                <a:solidFill>
                  <a:schemeClr val="tx1"/>
                </a:solidFill>
                <a:latin typeface="+mn-lt"/>
              </a:defRPr>
            </a:lvl8pPr>
            <a:lvl9pPr marL="1822033" algn="l" defTabSz="914142" rtl="0" fontAlgn="base">
              <a:spcBef>
                <a:spcPct val="20000"/>
              </a:spcBef>
              <a:spcAft>
                <a:spcPct val="0"/>
              </a:spcAft>
              <a:defRPr sz="1800">
                <a:solidFill>
                  <a:schemeClr val="tx1"/>
                </a:solidFill>
                <a:latin typeface="+mn-lt"/>
              </a:defRPr>
            </a:lvl9pPr>
          </a:lstStyle>
          <a:p>
            <a:pPr marL="0" indent="0" algn="just">
              <a:spcBef>
                <a:spcPts val="1000"/>
              </a:spcBef>
              <a:spcAft>
                <a:spcPts val="1000"/>
              </a:spcAft>
            </a:pPr>
            <a:r>
              <a:rPr lang="en-US" sz="1950" kern="0" dirty="0" smtClean="0">
                <a:latin typeface="Garamond" panose="02020404030301010803" pitchFamily="18" charset="0"/>
              </a:rPr>
              <a:t>This is the </a:t>
            </a:r>
            <a:r>
              <a:rPr lang="en-US" sz="1950" b="1" kern="0" dirty="0" smtClean="0">
                <a:latin typeface="Garamond" panose="02020404030301010803" pitchFamily="18" charset="0"/>
              </a:rPr>
              <a:t>sustained model</a:t>
            </a:r>
            <a:r>
              <a:rPr lang="en-US" sz="1950" kern="0" dirty="0" smtClean="0">
                <a:latin typeface="Garamond" panose="02020404030301010803" pitchFamily="18" charset="0"/>
              </a:rPr>
              <a:t> of the hemodynamic response: the HRF convolved with the boxcar.</a:t>
            </a:r>
          </a:p>
          <a:p>
            <a:pPr algn="just">
              <a:spcBef>
                <a:spcPts val="1000"/>
              </a:spcBef>
              <a:spcAft>
                <a:spcPts val="1000"/>
              </a:spcAft>
            </a:pPr>
            <a:endParaRPr lang="en-US" sz="3600" kern="0" dirty="0" smtClean="0">
              <a:latin typeface="Garamond" panose="02020404030301010803" pitchFamily="18" charset="0"/>
            </a:endParaRPr>
          </a:p>
          <a:p>
            <a:pPr marL="114300" lvl="1" indent="0" eaLnBrk="1" hangingPunct="1">
              <a:spcBef>
                <a:spcPts val="1200"/>
              </a:spcBef>
              <a:spcAft>
                <a:spcPts val="1200"/>
              </a:spcAft>
              <a:buFont typeface="Wingdings" pitchFamily="2" charset="2"/>
              <a:buNone/>
              <a:defRPr/>
            </a:pPr>
            <a:endParaRPr lang="en-US" kern="0" dirty="0" smtClean="0"/>
          </a:p>
        </p:txBody>
      </p:sp>
      <p:pic>
        <p:nvPicPr>
          <p:cNvPr id="1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9400" y="6553200"/>
            <a:ext cx="638175"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71169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par>
                                <p:cTn id="8" presetID="10" presetClass="entr" presetSubtype="0" fill="hold" nodeType="withEffect">
                                  <p:stCondLst>
                                    <p:cond delay="0"/>
                                  </p:stCondLst>
                                  <p:childTnLst>
                                    <p:set>
                                      <p:cBhvr>
                                        <p:cTn id="9" dur="1" fill="hold">
                                          <p:stCondLst>
                                            <p:cond delay="0"/>
                                          </p:stCondLst>
                                        </p:cTn>
                                        <p:tgtEl>
                                          <p:spTgt spid="3077"/>
                                        </p:tgtEl>
                                        <p:attrNameLst>
                                          <p:attrName>style.visibility</p:attrName>
                                        </p:attrNameLst>
                                      </p:cBhvr>
                                      <p:to>
                                        <p:strVal val="visible"/>
                                      </p:to>
                                    </p:set>
                                    <p:animEffect transition="in" filter="fade">
                                      <p:cBhvr>
                                        <p:cTn id="10" dur="500"/>
                                        <p:tgtEl>
                                          <p:spTgt spid="3077"/>
                                        </p:tgtEl>
                                      </p:cBhvr>
                                    </p:animEffect>
                                  </p:childTnLst>
                                </p:cTn>
                              </p:par>
                              <p:par>
                                <p:cTn id="11" presetID="10" presetClass="entr" presetSubtype="0" fill="hold" nodeType="withEffect">
                                  <p:stCondLst>
                                    <p:cond delay="0"/>
                                  </p:stCondLst>
                                  <p:childTnLst>
                                    <p:set>
                                      <p:cBhvr>
                                        <p:cTn id="12" dur="1" fill="hold">
                                          <p:stCondLst>
                                            <p:cond delay="0"/>
                                          </p:stCondLst>
                                        </p:cTn>
                                        <p:tgtEl>
                                          <p:spTgt spid="3078"/>
                                        </p:tgtEl>
                                        <p:attrNameLst>
                                          <p:attrName>style.visibility</p:attrName>
                                        </p:attrNameLst>
                                      </p:cBhvr>
                                      <p:to>
                                        <p:strVal val="visible"/>
                                      </p:to>
                                    </p:set>
                                    <p:animEffect transition="in" filter="fade">
                                      <p:cBhvr>
                                        <p:cTn id="13" dur="500"/>
                                        <p:tgtEl>
                                          <p:spTgt spid="307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07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3075"/>
                                        </p:tgtEl>
                                        <p:attrNameLst>
                                          <p:attrName>style.visibility</p:attrName>
                                        </p:attrNameLst>
                                      </p:cBhvr>
                                      <p:to>
                                        <p:strVal val="visible"/>
                                      </p:to>
                                    </p:set>
                                    <p:anim calcmode="lin" valueType="num">
                                      <p:cBhvr additive="base">
                                        <p:cTn id="22" dur="500" fill="hold"/>
                                        <p:tgtEl>
                                          <p:spTgt spid="3075"/>
                                        </p:tgtEl>
                                        <p:attrNameLst>
                                          <p:attrName>ppt_x</p:attrName>
                                        </p:attrNameLst>
                                      </p:cBhvr>
                                      <p:tavLst>
                                        <p:tav tm="0">
                                          <p:val>
                                            <p:strVal val="0-#ppt_w/2"/>
                                          </p:val>
                                        </p:tav>
                                        <p:tav tm="100000">
                                          <p:val>
                                            <p:strVal val="#ppt_x"/>
                                          </p:val>
                                        </p:tav>
                                      </p:tavLst>
                                    </p:anim>
                                    <p:anim calcmode="lin" valueType="num">
                                      <p:cBhvr additive="base">
                                        <p:cTn id="23" dur="500" fill="hold"/>
                                        <p:tgtEl>
                                          <p:spTgt spid="3075"/>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0-#ppt_w/2"/>
                                          </p:val>
                                        </p:tav>
                                        <p:tav tm="100000">
                                          <p:val>
                                            <p:strVal val="#ppt_x"/>
                                          </p:val>
                                        </p:tav>
                                      </p:tavLst>
                                    </p:anim>
                                    <p:anim calcmode="lin" valueType="num">
                                      <p:cBhvr additive="base">
                                        <p:cTn id="27"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250"/>
                                        <p:tgtEl>
                                          <p:spTgt spid="11"/>
                                        </p:tgtEl>
                                      </p:cBhvr>
                                    </p:animEffect>
                                    <p:anim calcmode="lin" valueType="num">
                                      <p:cBhvr>
                                        <p:cTn id="33" dur="250" fill="hold"/>
                                        <p:tgtEl>
                                          <p:spTgt spid="11"/>
                                        </p:tgtEl>
                                        <p:attrNameLst>
                                          <p:attrName>ppt_x</p:attrName>
                                        </p:attrNameLst>
                                      </p:cBhvr>
                                      <p:tavLst>
                                        <p:tav tm="0">
                                          <p:val>
                                            <p:strVal val="#ppt_x"/>
                                          </p:val>
                                        </p:tav>
                                        <p:tav tm="100000">
                                          <p:val>
                                            <p:strVal val="#ppt_x"/>
                                          </p:val>
                                        </p:tav>
                                      </p:tavLst>
                                    </p:anim>
                                    <p:anim calcmode="lin" valueType="num">
                                      <p:cBhvr>
                                        <p:cTn id="34" dur="25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14363" y="-25400"/>
            <a:ext cx="7691437" cy="1143000"/>
          </a:xfrm>
        </p:spPr>
        <p:txBody>
          <a:bodyPr/>
          <a:lstStyle/>
          <a:p>
            <a:pPr eaLnBrk="1" hangingPunct="1"/>
            <a:r>
              <a:rPr lang="en-US" sz="3000" b="1" dirty="0"/>
              <a:t>Presenting STANCE</a:t>
            </a:r>
            <a:r>
              <a:rPr lang="en-US" altLang="en-US" b="1" dirty="0" smtClean="0"/>
              <a:t/>
            </a:r>
            <a:br>
              <a:rPr lang="en-US" altLang="en-US" b="1" dirty="0" smtClean="0"/>
            </a:br>
            <a:r>
              <a:rPr lang="en-US" altLang="en-US" sz="2800" b="1" dirty="0" smtClean="0">
                <a:solidFill>
                  <a:schemeClr val="accent1">
                    <a:lumMod val="60000"/>
                    <a:lumOff val="40000"/>
                  </a:schemeClr>
                </a:solidFill>
              </a:rPr>
              <a:t>Implementation 4D: HRF modeling &amp; variability</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3" y="1219200"/>
            <a:ext cx="8229600" cy="5172075"/>
          </a:xfrm>
        </p:spPr>
        <p:txBody>
          <a:bodyPr/>
          <a:lstStyle/>
          <a:p>
            <a:pPr algn="just">
              <a:spcBef>
                <a:spcPts val="1000"/>
              </a:spcBef>
              <a:spcAft>
                <a:spcPts val="600"/>
              </a:spcAft>
            </a:pPr>
            <a:r>
              <a:rPr lang="en-US" sz="2400" dirty="0" smtClean="0">
                <a:latin typeface="Garamond" panose="02020404030301010803" pitchFamily="18" charset="0"/>
              </a:rPr>
              <a:t>There are various ways to model the HRF and the parameters can vary across subjects and their brains.</a:t>
            </a:r>
          </a:p>
          <a:p>
            <a:pPr marL="457200" indent="-457200" algn="just">
              <a:spcBef>
                <a:spcPts val="1000"/>
              </a:spcBef>
              <a:spcAft>
                <a:spcPts val="1000"/>
              </a:spcAft>
              <a:buFont typeface="Arial" panose="020B0604020202020204" pitchFamily="34" charset="0"/>
              <a:buChar char="•"/>
            </a:pPr>
            <a:r>
              <a:rPr lang="en-US" sz="2400" dirty="0" smtClean="0">
                <a:latin typeface="Garamond" panose="02020404030301010803" pitchFamily="18" charset="0"/>
              </a:rPr>
              <a:t>Gamma distribution:</a:t>
            </a:r>
          </a:p>
          <a:p>
            <a:pPr marL="457200" indent="-457200" algn="just">
              <a:spcBef>
                <a:spcPts val="1000"/>
              </a:spcBef>
              <a:spcAft>
                <a:spcPts val="1000"/>
              </a:spcAft>
              <a:buFont typeface="Arial" panose="020B0604020202020204" pitchFamily="34" charset="0"/>
              <a:buChar char="•"/>
            </a:pPr>
            <a:r>
              <a:rPr lang="en-US" sz="2400" dirty="0" smtClean="0">
                <a:latin typeface="Garamond" panose="02020404030301010803" pitchFamily="18" charset="0"/>
              </a:rPr>
              <a:t>Double Gamma:</a:t>
            </a:r>
          </a:p>
          <a:p>
            <a:pPr marL="457200" indent="-457200" algn="just">
              <a:spcBef>
                <a:spcPts val="1000"/>
              </a:spcBef>
              <a:spcAft>
                <a:spcPts val="1000"/>
              </a:spcAft>
              <a:buFont typeface="Arial" panose="020B0604020202020204" pitchFamily="34" charset="0"/>
              <a:buChar char="•"/>
            </a:pPr>
            <a:r>
              <a:rPr lang="en-US" sz="2400" dirty="0" smtClean="0">
                <a:latin typeface="Garamond" panose="02020404030301010803" pitchFamily="18" charset="0"/>
              </a:rPr>
              <a:t>Triple Gamma:</a:t>
            </a:r>
          </a:p>
          <a:p>
            <a:pPr marL="457200" indent="-457200" algn="just">
              <a:spcBef>
                <a:spcPts val="1000"/>
              </a:spcBef>
              <a:spcAft>
                <a:spcPts val="1000"/>
              </a:spcAft>
              <a:buFont typeface="Arial" panose="020B0604020202020204" pitchFamily="34" charset="0"/>
              <a:buChar char="•"/>
            </a:pPr>
            <a:r>
              <a:rPr lang="en-US" sz="2400" dirty="0" smtClean="0">
                <a:latin typeface="Garamond" panose="02020404030301010803" pitchFamily="18" charset="0"/>
              </a:rPr>
              <a:t>Triple Logit:</a:t>
            </a:r>
          </a:p>
          <a:p>
            <a:pPr marL="457200" indent="-457200" algn="just">
              <a:spcBef>
                <a:spcPts val="1000"/>
              </a:spcBef>
              <a:spcAft>
                <a:spcPts val="1000"/>
              </a:spcAft>
              <a:buFont typeface="Arial" panose="020B0604020202020204" pitchFamily="34" charset="0"/>
              <a:buChar char="•"/>
            </a:pPr>
            <a:r>
              <a:rPr lang="en-US" sz="2400" dirty="0" smtClean="0">
                <a:latin typeface="Garamond" panose="02020404030301010803" pitchFamily="18" charset="0"/>
              </a:rPr>
              <a:t>Balloon Model:                                              ;</a:t>
            </a:r>
            <a:endParaRPr lang="en-US" sz="2400" dirty="0">
              <a:latin typeface="Garamond" panose="02020404030301010803" pitchFamily="18" charset="0"/>
            </a:endParaRPr>
          </a:p>
          <a:p>
            <a:pPr algn="just">
              <a:spcBef>
                <a:spcPts val="1000"/>
              </a:spcBef>
              <a:spcAft>
                <a:spcPts val="1000"/>
              </a:spcAft>
            </a:pPr>
            <a:endParaRPr lang="en-US" sz="3600" dirty="0">
              <a:latin typeface="Garamond" panose="02020404030301010803" pitchFamily="18" charset="0"/>
            </a:endParaRPr>
          </a:p>
          <a:p>
            <a:pPr marL="114300" lvl="1" indent="0" eaLnBrk="1" hangingPunct="1">
              <a:spcBef>
                <a:spcPts val="1200"/>
              </a:spcBef>
              <a:spcAft>
                <a:spcPts val="1200"/>
              </a:spcAft>
              <a:buNone/>
              <a:defRPr/>
            </a:pPr>
            <a:endParaRPr lang="en-US" dirty="0" smtClean="0"/>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18</a:t>
            </a:fld>
            <a:endParaRPr lang="en-US" dirty="0">
              <a:solidFill>
                <a:srgbClr val="000000">
                  <a:tint val="75000"/>
                </a:srgbClr>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5451152"/>
            <a:ext cx="8077200" cy="14830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8439" y="5451152"/>
            <a:ext cx="550761" cy="1504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251346" y="5112598"/>
            <a:ext cx="8593314" cy="338554"/>
          </a:xfrm>
          <a:prstGeom prst="rect">
            <a:avLst/>
          </a:prstGeom>
          <a:noFill/>
        </p:spPr>
        <p:txBody>
          <a:bodyPr wrap="none" rtlCol="0">
            <a:spAutoFit/>
          </a:bodyPr>
          <a:lstStyle/>
          <a:p>
            <a:r>
              <a:rPr lang="en-US" sz="1600" dirty="0" smtClean="0"/>
              <a:t>HRF height across brain. </a:t>
            </a:r>
            <a:r>
              <a:rPr lang="en-US" sz="1600" u="sng" dirty="0" smtClean="0"/>
              <a:t>Source</a:t>
            </a:r>
            <a:r>
              <a:rPr lang="en-US" sz="1600" dirty="0"/>
              <a:t>: Wu, G-R., and </a:t>
            </a:r>
            <a:r>
              <a:rPr lang="en-US" sz="1600" dirty="0" err="1"/>
              <a:t>Marinazzo</a:t>
            </a:r>
            <a:r>
              <a:rPr lang="en-US" sz="1600" dirty="0"/>
              <a:t>, D., "</a:t>
            </a:r>
            <a:r>
              <a:rPr lang="en-US" sz="1600" dirty="0" smtClean="0"/>
              <a:t>HRF </a:t>
            </a:r>
            <a:r>
              <a:rPr lang="en-US" sz="1600" dirty="0"/>
              <a:t>in resting </a:t>
            </a:r>
            <a:r>
              <a:rPr lang="en-US" sz="1600" dirty="0" smtClean="0"/>
              <a:t>brain" </a:t>
            </a:r>
            <a:r>
              <a:rPr lang="en-US" sz="1600" dirty="0" err="1"/>
              <a:t>bioR</a:t>
            </a:r>
            <a:r>
              <a:rPr lang="el-GR" sz="1600" dirty="0"/>
              <a:t>χ</a:t>
            </a:r>
            <a:r>
              <a:rPr lang="en-US" sz="1600" dirty="0"/>
              <a:t>iv (beta)</a:t>
            </a:r>
          </a:p>
        </p:txBody>
      </p:sp>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4564801"/>
            <a:ext cx="3209872" cy="616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9400" y="4495800"/>
            <a:ext cx="2494401" cy="596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0" y="2667000"/>
            <a:ext cx="3771900" cy="7750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3"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0000" y="3305083"/>
            <a:ext cx="2438400" cy="701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4"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48555" y="3947160"/>
            <a:ext cx="2133600" cy="624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5"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10000" y="2025116"/>
            <a:ext cx="3267076" cy="6514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6859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098"/>
                                        </p:tgtEl>
                                        <p:attrNameLst>
                                          <p:attrName>style.visibility</p:attrName>
                                        </p:attrNameLst>
                                      </p:cBhvr>
                                      <p:to>
                                        <p:strVal val="visible"/>
                                      </p:to>
                                    </p:set>
                                    <p:anim calcmode="lin" valueType="num">
                                      <p:cBhvr additive="base">
                                        <p:cTn id="11" dur="500" fill="hold"/>
                                        <p:tgtEl>
                                          <p:spTgt spid="4098"/>
                                        </p:tgtEl>
                                        <p:attrNameLst>
                                          <p:attrName>ppt_x</p:attrName>
                                        </p:attrNameLst>
                                      </p:cBhvr>
                                      <p:tavLst>
                                        <p:tav tm="0">
                                          <p:val>
                                            <p:strVal val="#ppt_x"/>
                                          </p:val>
                                        </p:tav>
                                        <p:tav tm="100000">
                                          <p:val>
                                            <p:strVal val="#ppt_x"/>
                                          </p:val>
                                        </p:tav>
                                      </p:tavLst>
                                    </p:anim>
                                    <p:anim calcmode="lin" valueType="num">
                                      <p:cBhvr additive="base">
                                        <p:cTn id="12" dur="500" fill="hold"/>
                                        <p:tgtEl>
                                          <p:spTgt spid="409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099"/>
                                        </p:tgtEl>
                                        <p:attrNameLst>
                                          <p:attrName>style.visibility</p:attrName>
                                        </p:attrNameLst>
                                      </p:cBhvr>
                                      <p:to>
                                        <p:strVal val="visible"/>
                                      </p:to>
                                    </p:set>
                                    <p:anim calcmode="lin" valueType="num">
                                      <p:cBhvr additive="base">
                                        <p:cTn id="15" dur="500" fill="hold"/>
                                        <p:tgtEl>
                                          <p:spTgt spid="4099"/>
                                        </p:tgtEl>
                                        <p:attrNameLst>
                                          <p:attrName>ppt_x</p:attrName>
                                        </p:attrNameLst>
                                      </p:cBhvr>
                                      <p:tavLst>
                                        <p:tav tm="0">
                                          <p:val>
                                            <p:strVal val="#ppt_x"/>
                                          </p:val>
                                        </p:tav>
                                        <p:tav tm="100000">
                                          <p:val>
                                            <p:strVal val="#ppt_x"/>
                                          </p:val>
                                        </p:tav>
                                      </p:tavLst>
                                    </p:anim>
                                    <p:anim calcmode="lin" valueType="num">
                                      <p:cBhvr additive="base">
                                        <p:cTn id="16" dur="500" fill="hold"/>
                                        <p:tgtEl>
                                          <p:spTgt spid="409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0963">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0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963">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0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0963">
                                            <p:txEl>
                                              <p:pRg st="3" end="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0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0963">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10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0963">
                                            <p:txEl>
                                              <p:pRg st="5" end="5"/>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0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14363" y="-25400"/>
            <a:ext cx="7691437" cy="1143000"/>
          </a:xfrm>
        </p:spPr>
        <p:txBody>
          <a:bodyPr/>
          <a:lstStyle/>
          <a:p>
            <a:pPr eaLnBrk="1" hangingPunct="1"/>
            <a:r>
              <a:rPr lang="en-US" sz="3000" b="1" dirty="0"/>
              <a:t>Presenting STANCE</a:t>
            </a:r>
            <a:r>
              <a:rPr lang="en-US" altLang="en-US" b="1" dirty="0" smtClean="0"/>
              <a:t/>
            </a:r>
            <a:br>
              <a:rPr lang="en-US" altLang="en-US" b="1" dirty="0" smtClean="0"/>
            </a:br>
            <a:r>
              <a:rPr lang="en-US" altLang="en-US" sz="2800" b="1" dirty="0" smtClean="0">
                <a:solidFill>
                  <a:schemeClr val="accent1">
                    <a:lumMod val="60000"/>
                    <a:lumOff val="40000"/>
                  </a:schemeClr>
                </a:solidFill>
              </a:rPr>
              <a:t>Implementation 4D: HRF modeling continued</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3" y="1219200"/>
            <a:ext cx="8229600" cy="5172075"/>
          </a:xfrm>
        </p:spPr>
        <p:txBody>
          <a:bodyPr/>
          <a:lstStyle/>
          <a:p>
            <a:pPr marL="114300" lvl="1" indent="0" eaLnBrk="1" hangingPunct="1">
              <a:spcBef>
                <a:spcPts val="1200"/>
              </a:spcBef>
              <a:spcAft>
                <a:spcPts val="1200"/>
              </a:spcAft>
              <a:buNone/>
              <a:defRPr/>
            </a:pPr>
            <a:r>
              <a:rPr lang="en-US" dirty="0" smtClean="0"/>
              <a:t> </a:t>
            </a: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19</a:t>
            </a:fld>
            <a:endParaRPr lang="en-US" dirty="0">
              <a:solidFill>
                <a:srgbClr val="000000">
                  <a:tint val="75000"/>
                </a:srgbClr>
              </a:solidFill>
            </a:endParaRPr>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460" y="1167962"/>
            <a:ext cx="7010400" cy="56808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85811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a:t>Presenting STANCE</a:t>
            </a:r>
            <a:r>
              <a:rPr lang="en-US" b="1" dirty="0"/>
              <a:t/>
            </a:r>
            <a:br>
              <a:rPr lang="en-US" b="1" dirty="0"/>
            </a:br>
            <a:r>
              <a:rPr lang="en-US" sz="2800" b="1" dirty="0">
                <a:solidFill>
                  <a:schemeClr val="accent1">
                    <a:lumMod val="60000"/>
                    <a:lumOff val="40000"/>
                  </a:schemeClr>
                </a:solidFill>
              </a:rPr>
              <a:t>Presentation </a:t>
            </a:r>
            <a:r>
              <a:rPr lang="en-US" sz="2800" b="1" dirty="0" smtClean="0">
                <a:solidFill>
                  <a:schemeClr val="accent1">
                    <a:lumMod val="60000"/>
                    <a:lumOff val="40000"/>
                  </a:schemeClr>
                </a:solidFill>
              </a:rPr>
              <a:t>by </a:t>
            </a:r>
            <a:r>
              <a:rPr lang="en-US" altLang="en-US" sz="2800" b="1" dirty="0" smtClean="0">
                <a:solidFill>
                  <a:schemeClr val="accent1">
                    <a:lumMod val="60000"/>
                    <a:lumOff val="40000"/>
                  </a:schemeClr>
                </a:solidFill>
              </a:rPr>
              <a:t>Jason </a:t>
            </a:r>
            <a:r>
              <a:rPr lang="en-US" altLang="en-US" sz="2800" b="1" dirty="0">
                <a:solidFill>
                  <a:schemeClr val="accent1">
                    <a:lumMod val="60000"/>
                    <a:lumOff val="40000"/>
                  </a:schemeClr>
                </a:solidFill>
              </a:rPr>
              <a:t>E. Hill</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2" y="1381125"/>
            <a:ext cx="8345487" cy="5208588"/>
          </a:xfrm>
        </p:spPr>
        <p:txBody>
          <a:bodyPr/>
          <a:lstStyle/>
          <a:p>
            <a:pPr lvl="1" eaLnBrk="1" hangingPunct="1">
              <a:spcBef>
                <a:spcPts val="1200"/>
              </a:spcBef>
              <a:spcAft>
                <a:spcPts val="1200"/>
              </a:spcAft>
              <a:defRPr/>
            </a:pPr>
            <a:r>
              <a:rPr lang="en-US" sz="2300" dirty="0" smtClean="0">
                <a:latin typeface="Garamond" panose="02020404030301010803" pitchFamily="18" charset="0"/>
                <a:ea typeface="Verdana" panose="020B0604030504040204" pitchFamily="34" charset="0"/>
                <a:cs typeface="Times New Roman" panose="02020603050405020304" pitchFamily="18" charset="0"/>
              </a:rPr>
              <a:t>Here </a:t>
            </a:r>
            <a:r>
              <a:rPr lang="en-US" sz="2300" dirty="0">
                <a:latin typeface="Garamond" panose="02020404030301010803" pitchFamily="18" charset="0"/>
                <a:ea typeface="Verdana" panose="020B0604030504040204" pitchFamily="34" charset="0"/>
                <a:cs typeface="Times New Roman" panose="02020603050405020304" pitchFamily="18" charset="0"/>
              </a:rPr>
              <a:t>we </a:t>
            </a:r>
            <a:r>
              <a:rPr lang="en-US" sz="2300" dirty="0" smtClean="0">
                <a:latin typeface="Garamond" panose="02020404030301010803" pitchFamily="18" charset="0"/>
                <a:ea typeface="Verdana" panose="020B0604030504040204" pitchFamily="34" charset="0"/>
                <a:cs typeface="Times New Roman" panose="02020603050405020304" pitchFamily="18" charset="0"/>
              </a:rPr>
              <a:t>present </a:t>
            </a:r>
            <a:r>
              <a:rPr lang="en-US" sz="2300" dirty="0">
                <a:latin typeface="Garamond" panose="02020404030301010803" pitchFamily="18" charset="0"/>
                <a:ea typeface="Verdana" panose="020B0604030504040204" pitchFamily="34" charset="0"/>
                <a:cs typeface="Times New Roman" panose="02020603050405020304" pitchFamily="18" charset="0"/>
              </a:rPr>
              <a:t>the fMRI simulator </a:t>
            </a:r>
            <a:r>
              <a:rPr lang="en-US" sz="2300" b="1" i="1" dirty="0" smtClean="0">
                <a:latin typeface="Garamond" panose="02020404030301010803" pitchFamily="18" charset="0"/>
                <a:ea typeface="Verdana" panose="020B0604030504040204" pitchFamily="34" charset="0"/>
                <a:cs typeface="Consolas" panose="020B0609020204030204" pitchFamily="49" charset="0"/>
              </a:rPr>
              <a:t>STANCE</a:t>
            </a:r>
            <a:r>
              <a:rPr lang="en-US" sz="2300" dirty="0" smtClean="0">
                <a:latin typeface="Garamond" panose="02020404030301010803" pitchFamily="18" charset="0"/>
                <a:ea typeface="Verdana" panose="020B0604030504040204" pitchFamily="34" charset="0"/>
                <a:cs typeface="Times New Roman" panose="02020603050405020304" pitchFamily="18" charset="0"/>
              </a:rPr>
              <a:t>, the </a:t>
            </a:r>
            <a:r>
              <a:rPr lang="en-US" sz="2300" b="1" u="sng" dirty="0">
                <a:latin typeface="Garamond" panose="02020404030301010803" pitchFamily="18" charset="0"/>
                <a:ea typeface="Verdana" panose="020B0604030504040204" pitchFamily="34" charset="0"/>
                <a:cs typeface="Times New Roman" panose="02020603050405020304" pitchFamily="18" charset="0"/>
              </a:rPr>
              <a:t>S</a:t>
            </a:r>
            <a:r>
              <a:rPr lang="en-US" sz="2300" dirty="0">
                <a:latin typeface="Garamond" panose="02020404030301010803" pitchFamily="18" charset="0"/>
                <a:ea typeface="Verdana" panose="020B0604030504040204" pitchFamily="34" charset="0"/>
                <a:cs typeface="Times New Roman" panose="02020603050405020304" pitchFamily="18" charset="0"/>
              </a:rPr>
              <a:t>pontaneous and </a:t>
            </a:r>
            <a:r>
              <a:rPr lang="en-US" sz="2300" b="1" u="sng" dirty="0">
                <a:latin typeface="Garamond" panose="02020404030301010803" pitchFamily="18" charset="0"/>
                <a:ea typeface="Verdana" panose="020B0604030504040204" pitchFamily="34" charset="0"/>
                <a:cs typeface="Times New Roman" panose="02020603050405020304" pitchFamily="18" charset="0"/>
              </a:rPr>
              <a:t>T</a:t>
            </a:r>
            <a:r>
              <a:rPr lang="en-US" sz="2300" dirty="0">
                <a:latin typeface="Garamond" panose="02020404030301010803" pitchFamily="18" charset="0"/>
                <a:ea typeface="Verdana" panose="020B0604030504040204" pitchFamily="34" charset="0"/>
                <a:cs typeface="Times New Roman" panose="02020603050405020304" pitchFamily="18" charset="0"/>
              </a:rPr>
              <a:t>ask-related </a:t>
            </a:r>
            <a:r>
              <a:rPr lang="en-US" sz="2300" b="1" u="sng" dirty="0">
                <a:latin typeface="Garamond" panose="02020404030301010803" pitchFamily="18" charset="0"/>
                <a:ea typeface="Verdana" panose="020B0604030504040204" pitchFamily="34" charset="0"/>
                <a:cs typeface="Times New Roman" panose="02020603050405020304" pitchFamily="18" charset="0"/>
              </a:rPr>
              <a:t>A</a:t>
            </a:r>
            <a:r>
              <a:rPr lang="en-US" sz="2300" dirty="0">
                <a:latin typeface="Garamond" panose="02020404030301010803" pitchFamily="18" charset="0"/>
                <a:ea typeface="Verdana" panose="020B0604030504040204" pitchFamily="34" charset="0"/>
                <a:cs typeface="Times New Roman" panose="02020603050405020304" pitchFamily="18" charset="0"/>
              </a:rPr>
              <a:t>ctivation of </a:t>
            </a:r>
            <a:r>
              <a:rPr lang="en-US" sz="2300" b="1" u="sng" dirty="0" smtClean="0">
                <a:latin typeface="Garamond" panose="02020404030301010803" pitchFamily="18" charset="0"/>
                <a:ea typeface="Verdana" panose="020B0604030504040204" pitchFamily="34" charset="0"/>
                <a:cs typeface="Times New Roman" panose="02020603050405020304" pitchFamily="18" charset="0"/>
              </a:rPr>
              <a:t>N</a:t>
            </a:r>
            <a:r>
              <a:rPr lang="en-US" sz="2300" dirty="0" smtClean="0">
                <a:latin typeface="Garamond" panose="02020404030301010803" pitchFamily="18" charset="0"/>
                <a:ea typeface="Verdana" panose="020B0604030504040204" pitchFamily="34" charset="0"/>
                <a:cs typeface="Times New Roman" panose="02020603050405020304" pitchFamily="18" charset="0"/>
              </a:rPr>
              <a:t>euronally </a:t>
            </a:r>
            <a:r>
              <a:rPr lang="en-US" sz="2300" b="1" u="sng" dirty="0" smtClean="0">
                <a:latin typeface="Garamond" panose="02020404030301010803" pitchFamily="18" charset="0"/>
                <a:ea typeface="Verdana" panose="020B0604030504040204" pitchFamily="34" charset="0"/>
                <a:cs typeface="Times New Roman" panose="02020603050405020304" pitchFamily="18" charset="0"/>
              </a:rPr>
              <a:t>C</a:t>
            </a:r>
            <a:r>
              <a:rPr lang="en-US" sz="2300" dirty="0" smtClean="0">
                <a:latin typeface="Garamond" panose="02020404030301010803" pitchFamily="18" charset="0"/>
                <a:ea typeface="Verdana" panose="020B0604030504040204" pitchFamily="34" charset="0"/>
                <a:cs typeface="Times New Roman" panose="02020603050405020304" pitchFamily="18" charset="0"/>
              </a:rPr>
              <a:t>orrelated </a:t>
            </a:r>
            <a:r>
              <a:rPr lang="en-US" sz="2300" b="1" u="sng" dirty="0">
                <a:latin typeface="Garamond" panose="02020404030301010803" pitchFamily="18" charset="0"/>
                <a:ea typeface="Verdana" panose="020B0604030504040204" pitchFamily="34" charset="0"/>
                <a:cs typeface="Times New Roman" panose="02020603050405020304" pitchFamily="18" charset="0"/>
              </a:rPr>
              <a:t>E</a:t>
            </a:r>
            <a:r>
              <a:rPr lang="en-US" sz="2300" dirty="0">
                <a:latin typeface="Garamond" panose="02020404030301010803" pitchFamily="18" charset="0"/>
                <a:ea typeface="Verdana" panose="020B0604030504040204" pitchFamily="34" charset="0"/>
                <a:cs typeface="Times New Roman" panose="02020603050405020304" pitchFamily="18" charset="0"/>
              </a:rPr>
              <a:t>vents simulator. </a:t>
            </a:r>
            <a:endParaRPr lang="en-US" sz="2300" dirty="0" smtClean="0">
              <a:latin typeface="Garamond" panose="02020404030301010803" pitchFamily="18" charset="0"/>
              <a:ea typeface="Verdana" panose="020B0604030504040204" pitchFamily="34" charset="0"/>
              <a:cs typeface="Times New Roman" panose="02020603050405020304" pitchFamily="18" charset="0"/>
            </a:endParaRPr>
          </a:p>
          <a:p>
            <a:pPr lvl="1" eaLnBrk="1" hangingPunct="1">
              <a:spcBef>
                <a:spcPts val="1200"/>
              </a:spcBef>
              <a:spcAft>
                <a:spcPts val="1200"/>
              </a:spcAft>
              <a:defRPr/>
            </a:pPr>
            <a:r>
              <a:rPr lang="en-US" sz="2300" dirty="0" smtClean="0">
                <a:latin typeface="Garamond" panose="02020404030301010803" pitchFamily="18" charset="0"/>
                <a:ea typeface="Verdana" panose="020B0604030504040204" pitchFamily="34" charset="0"/>
                <a:cs typeface="Times New Roman" panose="02020603050405020304" pitchFamily="18" charset="0"/>
              </a:rPr>
              <a:t>We </a:t>
            </a:r>
            <a:r>
              <a:rPr lang="en-US" sz="2300" dirty="0">
                <a:latin typeface="Garamond" panose="02020404030301010803" pitchFamily="18" charset="0"/>
                <a:ea typeface="Verdana" panose="020B0604030504040204" pitchFamily="34" charset="0"/>
                <a:cs typeface="Times New Roman" panose="02020603050405020304" pitchFamily="18" charset="0"/>
              </a:rPr>
              <a:t>aim to develop this into a fully functioning MATLAB toolbox with command-line </a:t>
            </a:r>
            <a:r>
              <a:rPr lang="en-US" sz="2300" dirty="0" smtClean="0">
                <a:latin typeface="Garamond" panose="02020404030301010803" pitchFamily="18" charset="0"/>
                <a:ea typeface="Verdana" panose="020B0604030504040204" pitchFamily="34" charset="0"/>
                <a:cs typeface="Times New Roman" panose="02020603050405020304" pitchFamily="18" charset="0"/>
              </a:rPr>
              <a:t>functions, that </a:t>
            </a:r>
            <a:r>
              <a:rPr lang="en-US" sz="2300" dirty="0">
                <a:latin typeface="Garamond" panose="02020404030301010803" pitchFamily="18" charset="0"/>
                <a:ea typeface="Verdana" panose="020B0604030504040204" pitchFamily="34" charset="0"/>
                <a:cs typeface="Times New Roman" panose="02020603050405020304" pitchFamily="18" charset="0"/>
              </a:rPr>
              <a:t>can be used to generate realistic synthetic fMRI data </a:t>
            </a:r>
            <a:r>
              <a:rPr lang="en-US" sz="2300" dirty="0" smtClean="0">
                <a:latin typeface="Garamond" panose="02020404030301010803" pitchFamily="18" charset="0"/>
                <a:ea typeface="Verdana" panose="020B0604030504040204" pitchFamily="34" charset="0"/>
                <a:cs typeface="Times New Roman" panose="02020603050405020304" pitchFamily="18" charset="0"/>
              </a:rPr>
              <a:t>with MATLAB scripts.  </a:t>
            </a:r>
          </a:p>
          <a:p>
            <a:pPr lvl="1" eaLnBrk="1" hangingPunct="1">
              <a:spcBef>
                <a:spcPts val="1200"/>
              </a:spcBef>
              <a:spcAft>
                <a:spcPts val="1200"/>
              </a:spcAft>
              <a:defRPr/>
            </a:pPr>
            <a:r>
              <a:rPr lang="en-US" sz="2300" dirty="0" smtClean="0">
                <a:latin typeface="Garamond" panose="02020404030301010803" pitchFamily="18" charset="0"/>
                <a:ea typeface="Verdana" panose="020B0604030504040204" pitchFamily="34" charset="0"/>
                <a:cs typeface="Times New Roman" panose="02020603050405020304" pitchFamily="18" charset="0"/>
              </a:rPr>
              <a:t>Currently</a:t>
            </a:r>
            <a:r>
              <a:rPr lang="en-US" sz="2300" dirty="0">
                <a:latin typeface="Garamond" panose="02020404030301010803" pitchFamily="18" charset="0"/>
                <a:ea typeface="Verdana" panose="020B0604030504040204" pitchFamily="34" charset="0"/>
                <a:cs typeface="Times New Roman" panose="02020603050405020304" pitchFamily="18" charset="0"/>
              </a:rPr>
              <a:t>, STANCE </a:t>
            </a:r>
            <a:r>
              <a:rPr lang="en-US" sz="2300" dirty="0" smtClean="0">
                <a:latin typeface="Garamond" panose="02020404030301010803" pitchFamily="18" charset="0"/>
                <a:ea typeface="Verdana" panose="020B0604030504040204" pitchFamily="34" charset="0"/>
                <a:cs typeface="Times New Roman" panose="02020603050405020304" pitchFamily="18" charset="0"/>
              </a:rPr>
              <a:t>can generate data-driven synthetic neuronal activation “ground-truth”, to which motion, physiological and system noise can be added.</a:t>
            </a:r>
          </a:p>
          <a:p>
            <a:pPr lvl="1" eaLnBrk="1" hangingPunct="1">
              <a:spcBef>
                <a:spcPts val="1200"/>
              </a:spcBef>
              <a:spcAft>
                <a:spcPts val="1200"/>
              </a:spcAft>
              <a:defRPr/>
            </a:pPr>
            <a:r>
              <a:rPr lang="en-US" sz="2300" dirty="0" smtClean="0">
                <a:latin typeface="Garamond" panose="02020404030301010803" pitchFamily="18" charset="0"/>
                <a:ea typeface="Verdana" panose="020B0604030504040204" pitchFamily="34" charset="0"/>
                <a:cs typeface="Times New Roman" panose="02020603050405020304" pitchFamily="18" charset="0"/>
              </a:rPr>
              <a:t>Ultimately </a:t>
            </a:r>
            <a:r>
              <a:rPr lang="en-US" sz="2300" dirty="0">
                <a:latin typeface="Garamond" panose="02020404030301010803" pitchFamily="18" charset="0"/>
                <a:ea typeface="Verdana" panose="020B0604030504040204" pitchFamily="34" charset="0"/>
                <a:cs typeface="Times New Roman" panose="02020603050405020304" pitchFamily="18" charset="0"/>
              </a:rPr>
              <a:t>STANCE will </a:t>
            </a:r>
            <a:r>
              <a:rPr lang="en-US" sz="2300" dirty="0" smtClean="0">
                <a:latin typeface="Garamond" panose="02020404030301010803" pitchFamily="18" charset="0"/>
                <a:ea typeface="Verdana" panose="020B0604030504040204" pitchFamily="34" charset="0"/>
                <a:cs typeface="Times New Roman" panose="02020603050405020304" pitchFamily="18" charset="0"/>
              </a:rPr>
              <a:t>also handle correlated </a:t>
            </a:r>
            <a:r>
              <a:rPr lang="en-US" sz="2300" dirty="0">
                <a:latin typeface="Garamond" panose="02020404030301010803" pitchFamily="18" charset="0"/>
                <a:ea typeface="Verdana" panose="020B0604030504040204" pitchFamily="34" charset="0"/>
                <a:cs typeface="Times New Roman" panose="02020603050405020304" pitchFamily="18" charset="0"/>
              </a:rPr>
              <a:t>time-series of </a:t>
            </a:r>
            <a:r>
              <a:rPr lang="en-US" sz="2300" dirty="0" smtClean="0">
                <a:latin typeface="Garamond" panose="02020404030301010803" pitchFamily="18" charset="0"/>
                <a:ea typeface="Verdana" panose="020B0604030504040204" pitchFamily="34" charset="0"/>
                <a:cs typeface="Times New Roman" panose="02020603050405020304" pitchFamily="18" charset="0"/>
              </a:rPr>
              <a:t>activations and group studies. Applications: educational and statistical/analysis benchmarking.</a:t>
            </a:r>
            <a:endParaRPr lang="en-US" sz="2300" dirty="0">
              <a:latin typeface="Garamond" panose="02020404030301010803" pitchFamily="18" charset="0"/>
              <a:ea typeface="Verdana" panose="020B060403050404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2</a:t>
            </a:fld>
            <a:endParaRPr lang="en-US" dirty="0">
              <a:solidFill>
                <a:srgbClr val="000000">
                  <a:tint val="75000"/>
                </a:srgbClr>
              </a:solidFill>
            </a:endParaRPr>
          </a:p>
        </p:txBody>
      </p:sp>
    </p:spTree>
    <p:extLst>
      <p:ext uri="{BB962C8B-B14F-4D97-AF65-F5344CB8AC3E}">
        <p14:creationId xmlns:p14="http://schemas.microsoft.com/office/powerpoint/2010/main" val="33016770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14363" y="-25400"/>
            <a:ext cx="7691437" cy="1143000"/>
          </a:xfrm>
        </p:spPr>
        <p:txBody>
          <a:bodyPr/>
          <a:lstStyle/>
          <a:p>
            <a:pPr eaLnBrk="1" hangingPunct="1"/>
            <a:r>
              <a:rPr lang="en-US" sz="3000" b="1" dirty="0"/>
              <a:t>Presenting STANCE</a:t>
            </a:r>
            <a:r>
              <a:rPr lang="en-US" altLang="en-US" b="1" dirty="0" smtClean="0"/>
              <a:t/>
            </a:r>
            <a:br>
              <a:rPr lang="en-US" altLang="en-US" b="1" dirty="0" smtClean="0"/>
            </a:br>
            <a:r>
              <a:rPr lang="en-US" altLang="en-US" sz="2800" b="1" dirty="0" smtClean="0">
                <a:solidFill>
                  <a:schemeClr val="accent1">
                    <a:lumMod val="60000"/>
                    <a:lumOff val="40000"/>
                  </a:schemeClr>
                </a:solidFill>
              </a:rPr>
              <a:t>Implementation 4D: OSO model of response</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3" y="1219200"/>
            <a:ext cx="8229600" cy="5172075"/>
          </a:xfrm>
        </p:spPr>
        <p:txBody>
          <a:bodyPr/>
          <a:lstStyle/>
          <a:p>
            <a:pPr marL="114300" lvl="1" indent="0" eaLnBrk="1" hangingPunct="1">
              <a:spcBef>
                <a:spcPts val="1200"/>
              </a:spcBef>
              <a:spcAft>
                <a:spcPts val="1200"/>
              </a:spcAft>
              <a:buNone/>
              <a:defRPr/>
            </a:pPr>
            <a:r>
              <a:rPr lang="en-US" dirty="0" smtClean="0"/>
              <a:t> </a:t>
            </a: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20</a:t>
            </a:fld>
            <a:endParaRPr lang="en-US" dirty="0">
              <a:solidFill>
                <a:srgbClr val="000000">
                  <a:tint val="75000"/>
                </a:srgbClr>
              </a:solidFill>
            </a:endParaRPr>
          </a:p>
        </p:txBody>
      </p:sp>
      <p:sp>
        <p:nvSpPr>
          <p:cNvPr id="2" name="Rectangle 1"/>
          <p:cNvSpPr/>
          <p:nvPr/>
        </p:nvSpPr>
        <p:spPr>
          <a:xfrm>
            <a:off x="838200" y="1295400"/>
            <a:ext cx="8077200" cy="1200329"/>
          </a:xfrm>
          <a:prstGeom prst="rect">
            <a:avLst/>
          </a:prstGeom>
        </p:spPr>
        <p:txBody>
          <a:bodyPr wrap="square">
            <a:spAutoFit/>
          </a:bodyPr>
          <a:lstStyle/>
          <a:p>
            <a:pPr algn="just">
              <a:spcBef>
                <a:spcPts val="1000"/>
              </a:spcBef>
              <a:spcAft>
                <a:spcPts val="1000"/>
              </a:spcAft>
            </a:pPr>
            <a:r>
              <a:rPr lang="en-US" sz="2400" kern="0" dirty="0">
                <a:latin typeface="Garamond" panose="02020404030301010803" pitchFamily="18" charset="0"/>
              </a:rPr>
              <a:t>This is the </a:t>
            </a:r>
            <a:r>
              <a:rPr lang="en-US" sz="2400" b="1" kern="0" dirty="0" smtClean="0">
                <a:latin typeface="Garamond" panose="02020404030301010803" pitchFamily="18" charset="0"/>
              </a:rPr>
              <a:t>transient </a:t>
            </a:r>
            <a:r>
              <a:rPr lang="en-US" sz="2400" b="1" kern="0" dirty="0">
                <a:latin typeface="Garamond" panose="02020404030301010803" pitchFamily="18" charset="0"/>
              </a:rPr>
              <a:t>model</a:t>
            </a:r>
            <a:r>
              <a:rPr lang="en-US" sz="2400" kern="0" dirty="0">
                <a:latin typeface="Garamond" panose="02020404030301010803" pitchFamily="18" charset="0"/>
              </a:rPr>
              <a:t> of the hemodynamic response: the HRF convolved with </a:t>
            </a:r>
            <a:r>
              <a:rPr lang="en-US" sz="2400" kern="0" dirty="0" smtClean="0">
                <a:latin typeface="Garamond" panose="02020404030301010803" pitchFamily="18" charset="0"/>
              </a:rPr>
              <a:t>the derivative of boxcar (specifically at the onset and offset times). Onset to Offset response ratio set to 0.5.</a:t>
            </a:r>
            <a:endParaRPr lang="en-US" sz="2400" kern="0" dirty="0">
              <a:latin typeface="Garamond" panose="02020404030301010803" pitchFamily="18" charset="0"/>
            </a:endParaRPr>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460074"/>
            <a:ext cx="5867400" cy="4397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7876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4" name="TextBox 3"/>
          <p:cNvSpPr txBox="1"/>
          <p:nvPr/>
        </p:nvSpPr>
        <p:spPr>
          <a:xfrm>
            <a:off x="0" y="6519446"/>
            <a:ext cx="8991600" cy="338554"/>
          </a:xfrm>
          <a:prstGeom prst="rect">
            <a:avLst/>
          </a:prstGeom>
          <a:noFill/>
        </p:spPr>
        <p:txBody>
          <a:bodyPr wrap="square" rtlCol="0">
            <a:spAutoFit/>
          </a:bodyPr>
          <a:lstStyle/>
          <a:p>
            <a:r>
              <a:rPr lang="en-US" sz="1600" u="sng" dirty="0" smtClean="0"/>
              <a:t>Source</a:t>
            </a:r>
            <a:r>
              <a:rPr lang="en-US" sz="1600" dirty="0"/>
              <a:t>: Thomas T. Liu, “Noise contributions to the fMRI signal: </a:t>
            </a:r>
            <a:r>
              <a:rPr lang="en-US" sz="1600" dirty="0" smtClean="0"/>
              <a:t>An Overview</a:t>
            </a:r>
            <a:r>
              <a:rPr lang="en-US" sz="1600" dirty="0"/>
              <a:t>” </a:t>
            </a:r>
            <a:r>
              <a:rPr lang="en-US" sz="1600" dirty="0" err="1" smtClean="0"/>
              <a:t>NeuroImage</a:t>
            </a:r>
            <a:r>
              <a:rPr lang="en-US" sz="1600" dirty="0" smtClean="0"/>
              <a:t> (2016).</a:t>
            </a:r>
            <a:endParaRPr lang="en-US" sz="1600" dirty="0"/>
          </a:p>
        </p:txBody>
      </p:sp>
      <p:sp>
        <p:nvSpPr>
          <p:cNvPr id="15" name="Rectangle 2"/>
          <p:cNvSpPr txBox="1">
            <a:spLocks noChangeArrowheads="1"/>
          </p:cNvSpPr>
          <p:nvPr/>
        </p:nvSpPr>
        <p:spPr bwMode="auto">
          <a:xfrm>
            <a:off x="614363" y="-25400"/>
            <a:ext cx="76914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1" tIns="45706" rIns="91411" bIns="45706" numCol="1" anchor="ctr" anchorCtr="0" compatLnSpc="1">
            <a:prstTxWarp prst="textNoShape">
              <a:avLst/>
            </a:prstTxWarp>
          </a:bodyPr>
          <a:lstStyle>
            <a:lvl1pPr algn="l" defTabSz="912813" rtl="0" eaLnBrk="0" fontAlgn="base" hangingPunct="0">
              <a:spcBef>
                <a:spcPct val="0"/>
              </a:spcBef>
              <a:spcAft>
                <a:spcPct val="0"/>
              </a:spcAft>
              <a:defRPr sz="2000">
                <a:solidFill>
                  <a:schemeClr val="bg1"/>
                </a:solidFill>
                <a:latin typeface="+mj-lt"/>
                <a:ea typeface="+mj-ea"/>
                <a:cs typeface="+mj-cs"/>
              </a:defRPr>
            </a:lvl1pPr>
            <a:lvl2pPr algn="l" defTabSz="912813" rtl="0" eaLnBrk="0" fontAlgn="base" hangingPunct="0">
              <a:spcBef>
                <a:spcPct val="0"/>
              </a:spcBef>
              <a:spcAft>
                <a:spcPct val="0"/>
              </a:spcAft>
              <a:defRPr sz="2000">
                <a:solidFill>
                  <a:schemeClr val="bg1"/>
                </a:solidFill>
                <a:latin typeface="Times New Roman" pitchFamily="18" charset="0"/>
              </a:defRPr>
            </a:lvl2pPr>
            <a:lvl3pPr algn="l" defTabSz="912813" rtl="0" eaLnBrk="0" fontAlgn="base" hangingPunct="0">
              <a:spcBef>
                <a:spcPct val="0"/>
              </a:spcBef>
              <a:spcAft>
                <a:spcPct val="0"/>
              </a:spcAft>
              <a:defRPr sz="2000">
                <a:solidFill>
                  <a:schemeClr val="bg1"/>
                </a:solidFill>
                <a:latin typeface="Times New Roman" pitchFamily="18" charset="0"/>
              </a:defRPr>
            </a:lvl3pPr>
            <a:lvl4pPr algn="l" defTabSz="912813" rtl="0" eaLnBrk="0" fontAlgn="base" hangingPunct="0">
              <a:spcBef>
                <a:spcPct val="0"/>
              </a:spcBef>
              <a:spcAft>
                <a:spcPct val="0"/>
              </a:spcAft>
              <a:defRPr sz="2000">
                <a:solidFill>
                  <a:schemeClr val="bg1"/>
                </a:solidFill>
                <a:latin typeface="Times New Roman" pitchFamily="18" charset="0"/>
              </a:defRPr>
            </a:lvl4pPr>
            <a:lvl5pPr algn="l" defTabSz="912813" rtl="0" eaLnBrk="0" fontAlgn="base" hangingPunct="0">
              <a:spcBef>
                <a:spcPct val="0"/>
              </a:spcBef>
              <a:spcAft>
                <a:spcPct val="0"/>
              </a:spcAft>
              <a:defRPr sz="2000">
                <a:solidFill>
                  <a:schemeClr val="bg1"/>
                </a:solidFill>
                <a:latin typeface="Times New Roman" pitchFamily="18" charset="0"/>
              </a:defRPr>
            </a:lvl5pPr>
            <a:lvl6pPr marL="99990" algn="l" defTabSz="914142" rtl="0" fontAlgn="base">
              <a:spcBef>
                <a:spcPct val="0"/>
              </a:spcBef>
              <a:spcAft>
                <a:spcPct val="0"/>
              </a:spcAft>
              <a:defRPr sz="2000">
                <a:solidFill>
                  <a:schemeClr val="bg1"/>
                </a:solidFill>
                <a:latin typeface="Times New Roman" pitchFamily="18" charset="0"/>
              </a:defRPr>
            </a:lvl6pPr>
            <a:lvl7pPr marL="199979" algn="l" defTabSz="914142" rtl="0" fontAlgn="base">
              <a:spcBef>
                <a:spcPct val="0"/>
              </a:spcBef>
              <a:spcAft>
                <a:spcPct val="0"/>
              </a:spcAft>
              <a:defRPr sz="2000">
                <a:solidFill>
                  <a:schemeClr val="bg1"/>
                </a:solidFill>
                <a:latin typeface="Times New Roman" pitchFamily="18" charset="0"/>
              </a:defRPr>
            </a:lvl7pPr>
            <a:lvl8pPr marL="299969" algn="l" defTabSz="914142" rtl="0" fontAlgn="base">
              <a:spcBef>
                <a:spcPct val="0"/>
              </a:spcBef>
              <a:spcAft>
                <a:spcPct val="0"/>
              </a:spcAft>
              <a:defRPr sz="2000">
                <a:solidFill>
                  <a:schemeClr val="bg1"/>
                </a:solidFill>
                <a:latin typeface="Times New Roman" pitchFamily="18" charset="0"/>
              </a:defRPr>
            </a:lvl8pPr>
            <a:lvl9pPr marL="399959" algn="l" defTabSz="914142" rtl="0" fontAlgn="base">
              <a:spcBef>
                <a:spcPct val="0"/>
              </a:spcBef>
              <a:spcAft>
                <a:spcPct val="0"/>
              </a:spcAft>
              <a:defRPr sz="2000">
                <a:solidFill>
                  <a:schemeClr val="bg1"/>
                </a:solidFill>
                <a:latin typeface="Times New Roman" pitchFamily="18" charset="0"/>
              </a:defRPr>
            </a:lvl9pPr>
          </a:lstStyle>
          <a:p>
            <a:pPr eaLnBrk="1" hangingPunct="1"/>
            <a:r>
              <a:rPr lang="en-US" sz="3000" b="1" kern="0" dirty="0" smtClean="0"/>
              <a:t>Presenting STANCE</a:t>
            </a:r>
            <a:r>
              <a:rPr lang="en-US" altLang="en-US" b="1" kern="0" dirty="0" smtClean="0"/>
              <a:t/>
            </a:r>
            <a:br>
              <a:rPr lang="en-US" altLang="en-US" b="1" kern="0" dirty="0" smtClean="0"/>
            </a:br>
            <a:r>
              <a:rPr lang="en-US" altLang="en-US" sz="2800" b="1" kern="0" dirty="0" smtClean="0">
                <a:solidFill>
                  <a:schemeClr val="accent1">
                    <a:lumMod val="60000"/>
                    <a:lumOff val="40000"/>
                  </a:schemeClr>
                </a:solidFill>
              </a:rPr>
              <a:t>Implementation 4D: noise in fMRI signals</a:t>
            </a:r>
            <a:endParaRPr lang="en-US" altLang="en-US" sz="2800" kern="0" dirty="0" smtClean="0">
              <a:solidFill>
                <a:schemeClr val="accent1">
                  <a:lumMod val="60000"/>
                  <a:lumOff val="40000"/>
                </a:schemeClr>
              </a:solidFill>
            </a:endParaRPr>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71600" y="1143000"/>
            <a:ext cx="5874851" cy="5250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7162800" y="4191000"/>
            <a:ext cx="1447800" cy="715581"/>
          </a:xfrm>
          <a:prstGeom prst="rect">
            <a:avLst/>
          </a:prstGeom>
          <a:noFill/>
        </p:spPr>
        <p:txBody>
          <a:bodyPr wrap="square" rtlCol="0">
            <a:spAutoFit/>
          </a:bodyPr>
          <a:lstStyle/>
          <a:p>
            <a:r>
              <a:rPr lang="en-US" sz="1350" b="1" dirty="0" smtClean="0">
                <a:latin typeface="Arial" panose="020B0604020202020204" pitchFamily="34" charset="0"/>
                <a:cs typeface="Arial" panose="020B0604020202020204" pitchFamily="34" charset="0"/>
              </a:rPr>
              <a:t>Temperature</a:t>
            </a:r>
          </a:p>
          <a:p>
            <a:r>
              <a:rPr lang="en-US" sz="1350" b="1" dirty="0" smtClean="0">
                <a:latin typeface="Arial" panose="020B0604020202020204" pitchFamily="34" charset="0"/>
                <a:cs typeface="Arial" panose="020B0604020202020204" pitchFamily="34" charset="0"/>
              </a:rPr>
              <a:t>and </a:t>
            </a:r>
          </a:p>
          <a:p>
            <a:r>
              <a:rPr lang="en-US" sz="1350" b="1" dirty="0" smtClean="0">
                <a:latin typeface="Arial" panose="020B0604020202020204" pitchFamily="34" charset="0"/>
                <a:cs typeface="Arial" panose="020B0604020202020204" pitchFamily="34" charset="0"/>
              </a:rPr>
              <a:t>system</a:t>
            </a:r>
            <a:endParaRPr lang="en-US" sz="1350" b="1" dirty="0">
              <a:latin typeface="Arial" panose="020B0604020202020204" pitchFamily="34" charset="0"/>
              <a:cs typeface="Arial" panose="020B0604020202020204" pitchFamily="34" charset="0"/>
            </a:endParaRPr>
          </a:p>
        </p:txBody>
      </p:sp>
      <p:pic>
        <p:nvPicPr>
          <p:cNvPr id="16386" name="Picture 2" descr="Image result for t2* relaxation equation"/>
          <p:cNvPicPr>
            <a:picLocks noChangeAspect="1" noChangeArrowheads="1"/>
          </p:cNvPicPr>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6477000" y="5482988"/>
            <a:ext cx="1835624" cy="917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1329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anim calcmode="lin" valueType="num">
                                      <p:cBhvr>
                                        <p:cTn id="7" dur="250" fill="hold"/>
                                        <p:tgtEl>
                                          <p:spTgt spid="16386"/>
                                        </p:tgtEl>
                                        <p:attrNameLst>
                                          <p:attrName>ppt_w</p:attrName>
                                        </p:attrNameLst>
                                      </p:cBhvr>
                                      <p:tavLst>
                                        <p:tav tm="0">
                                          <p:val>
                                            <p:fltVal val="0"/>
                                          </p:val>
                                        </p:tav>
                                        <p:tav tm="100000">
                                          <p:val>
                                            <p:strVal val="#ppt_w"/>
                                          </p:val>
                                        </p:tav>
                                      </p:tavLst>
                                    </p:anim>
                                    <p:anim calcmode="lin" valueType="num">
                                      <p:cBhvr>
                                        <p:cTn id="8" dur="250" fill="hold"/>
                                        <p:tgtEl>
                                          <p:spTgt spid="16386"/>
                                        </p:tgtEl>
                                        <p:attrNameLst>
                                          <p:attrName>ppt_h</p:attrName>
                                        </p:attrNameLst>
                                      </p:cBhvr>
                                      <p:tavLst>
                                        <p:tav tm="0">
                                          <p:val>
                                            <p:fltVal val="0"/>
                                          </p:val>
                                        </p:tav>
                                        <p:tav tm="100000">
                                          <p:val>
                                            <p:strVal val="#ppt_h"/>
                                          </p:val>
                                        </p:tav>
                                      </p:tavLst>
                                    </p:anim>
                                    <p:animEffect transition="in" filter="fade">
                                      <p:cBhvr>
                                        <p:cTn id="9" dur="25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534400" cy="5105400"/>
              </a:xfrm>
            </p:spPr>
            <p:txBody>
              <a:bodyPr>
                <a:normAutofit/>
              </a:bodyPr>
              <a:lstStyle/>
              <a:p>
                <a:r>
                  <a:rPr lang="en-US" sz="2200" dirty="0" smtClean="0"/>
                  <a:t>Assuming </a:t>
                </a:r>
                <a:r>
                  <a:rPr lang="en-US" sz="2200" b="1" i="1" dirty="0" smtClean="0">
                    <a:solidFill>
                      <a:srgbClr val="FF0000"/>
                    </a:solidFill>
                  </a:rPr>
                  <a:t>uncorrelated</a:t>
                </a:r>
                <a:r>
                  <a:rPr lang="en-US" sz="2200" dirty="0" smtClean="0"/>
                  <a:t> noise sources, the noise in a preprocessed fMRI time series is</a:t>
                </a:r>
              </a:p>
              <a:p>
                <a:pPr marL="0" indent="0">
                  <a:buNone/>
                </a:pPr>
                <a:endParaRPr lang="en-US" sz="2200" dirty="0" smtClean="0"/>
              </a:p>
              <a:p>
                <a:pPr marL="0" indent="0">
                  <a:buNone/>
                </a:pPr>
                <a:endParaRPr lang="en-US" sz="2200" dirty="0"/>
              </a:p>
              <a:p>
                <a:pPr marL="0" indent="0">
                  <a:buNone/>
                </a:pPr>
                <a:r>
                  <a:rPr lang="en-US" sz="2200" dirty="0" smtClean="0"/>
                  <a:t>     where sources can be classified as thermal (</a:t>
                </a:r>
                <a:r>
                  <a:rPr lang="en-US" sz="2200" dirty="0" smtClean="0">
                    <a:sym typeface="Symbol"/>
                  </a:rPr>
                  <a:t></a:t>
                </a:r>
                <a:r>
                  <a:rPr lang="en-US" sz="2200" baseline="-25000" dirty="0" smtClean="0">
                    <a:latin typeface="Times New Roman" panose="02020603050405020304" pitchFamily="18" charset="0"/>
                    <a:cs typeface="Times New Roman" panose="02020603050405020304" pitchFamily="18" charset="0"/>
                    <a:sym typeface="Symbol"/>
                  </a:rPr>
                  <a:t>0</a:t>
                </a:r>
                <a:r>
                  <a:rPr lang="en-US" sz="2200" dirty="0" smtClean="0">
                    <a:sym typeface="Symbol"/>
                  </a:rPr>
                  <a:t>) or physiological </a:t>
                </a:r>
                <a:r>
                  <a:rPr lang="en-US" sz="2200" dirty="0" smtClean="0"/>
                  <a:t>(</a:t>
                </a:r>
                <a:r>
                  <a:rPr lang="en-US" sz="2200" dirty="0" smtClean="0">
                    <a:sym typeface="Symbol"/>
                  </a:rPr>
                  <a:t></a:t>
                </a:r>
                <a:r>
                  <a:rPr lang="en-US" sz="2200" baseline="-25000" dirty="0" smtClean="0">
                    <a:latin typeface="Times New Roman" panose="02020603050405020304" pitchFamily="18" charset="0"/>
                    <a:cs typeface="Times New Roman" panose="02020603050405020304" pitchFamily="18" charset="0"/>
                    <a:sym typeface="Symbol"/>
                  </a:rPr>
                  <a:t>p</a:t>
                </a:r>
                <a:r>
                  <a:rPr lang="en-US" sz="2200" dirty="0" smtClean="0">
                    <a:sym typeface="Symbol"/>
                  </a:rPr>
                  <a:t>).</a:t>
                </a:r>
              </a:p>
              <a:p>
                <a:r>
                  <a:rPr lang="en-US" sz="2200" dirty="0" smtClean="0">
                    <a:sym typeface="Symbol"/>
                  </a:rPr>
                  <a:t>Signal image: simple average voxel by voxel across the time series (</a:t>
                </a:r>
                <a14:m>
                  <m:oMath xmlns:m="http://schemas.openxmlformats.org/officeDocument/2006/math">
                    <m:acc>
                      <m:accPr>
                        <m:chr m:val="̅"/>
                        <m:ctrlPr>
                          <a:rPr lang="en-US" sz="2200" b="0" i="1" smtClean="0">
                            <a:latin typeface="Cambria Math"/>
                            <a:sym typeface="Symbol"/>
                          </a:rPr>
                        </m:ctrlPr>
                      </m:accPr>
                      <m:e>
                        <m:r>
                          <a:rPr lang="en-US" sz="2200" b="0" i="1" smtClean="0">
                            <a:latin typeface="Cambria Math"/>
                            <a:sym typeface="Symbol"/>
                          </a:rPr>
                          <m:t>𝑆</m:t>
                        </m:r>
                      </m:e>
                    </m:acc>
                  </m:oMath>
                </a14:m>
                <a:r>
                  <a:rPr lang="en-US" sz="2200" dirty="0" smtClean="0">
                    <a:sym typeface="Symbol"/>
                  </a:rPr>
                  <a:t>).</a:t>
                </a:r>
              </a:p>
              <a:p>
                <a:r>
                  <a:rPr lang="en-US" sz="2200" dirty="0" smtClean="0">
                    <a:sym typeface="Symbol"/>
                  </a:rPr>
                  <a:t>SNR of an individual image: </a:t>
                </a:r>
                <a14:m>
                  <m:oMath xmlns:m="http://schemas.openxmlformats.org/officeDocument/2006/math">
                    <m:sSub>
                      <m:sSubPr>
                        <m:ctrlPr>
                          <a:rPr lang="en-US" sz="2200" b="0" i="1" smtClean="0">
                            <a:latin typeface="Cambria Math"/>
                            <a:sym typeface="Symbol"/>
                          </a:rPr>
                        </m:ctrlPr>
                      </m:sSubPr>
                      <m:e>
                        <m:r>
                          <m:rPr>
                            <m:sty m:val="p"/>
                          </m:rPr>
                          <a:rPr lang="en-US" sz="2200" b="0" i="0" smtClean="0">
                            <a:latin typeface="Cambria Math"/>
                            <a:sym typeface="Symbol"/>
                          </a:rPr>
                          <m:t>SNR</m:t>
                        </m:r>
                      </m:e>
                      <m:sub>
                        <m:r>
                          <a:rPr lang="en-US" sz="2200" b="0" i="1" smtClean="0">
                            <a:latin typeface="Cambria Math"/>
                            <a:sym typeface="Symbol"/>
                          </a:rPr>
                          <m:t>0</m:t>
                        </m:r>
                      </m:sub>
                    </m:sSub>
                    <m:r>
                      <a:rPr lang="en-US" sz="2200" b="0" i="1" smtClean="0">
                        <a:latin typeface="Cambria Math"/>
                        <a:sym typeface="Symbol"/>
                      </a:rPr>
                      <m:t>=</m:t>
                    </m:r>
                    <m:f>
                      <m:fPr>
                        <m:type m:val="lin"/>
                        <m:ctrlPr>
                          <a:rPr lang="en-US" sz="2200" b="0" i="1" smtClean="0">
                            <a:latin typeface="Cambria Math"/>
                            <a:sym typeface="Symbol"/>
                          </a:rPr>
                        </m:ctrlPr>
                      </m:fPr>
                      <m:num>
                        <m:acc>
                          <m:accPr>
                            <m:chr m:val="̅"/>
                            <m:ctrlPr>
                              <a:rPr lang="en-US" sz="2200" b="0" i="1" smtClean="0">
                                <a:latin typeface="Cambria Math"/>
                                <a:sym typeface="Symbol"/>
                              </a:rPr>
                            </m:ctrlPr>
                          </m:accPr>
                          <m:e>
                            <m:r>
                              <a:rPr lang="en-US" sz="2200" b="0" i="1" smtClean="0">
                                <a:latin typeface="Cambria Math"/>
                                <a:sym typeface="Symbol"/>
                              </a:rPr>
                              <m:t>𝑆</m:t>
                            </m:r>
                          </m:e>
                        </m:acc>
                      </m:num>
                      <m:den>
                        <m:sSub>
                          <m:sSubPr>
                            <m:ctrlPr>
                              <a:rPr lang="en-US" sz="2200" b="0" i="1" smtClean="0">
                                <a:latin typeface="Cambria Math"/>
                                <a:sym typeface="Symbol"/>
                              </a:rPr>
                            </m:ctrlPr>
                          </m:sSubPr>
                          <m:e>
                            <m:r>
                              <m:rPr>
                                <m:sty m:val="p"/>
                              </m:rPr>
                              <a:rPr lang="en-US" sz="2200">
                                <a:latin typeface="Cambria Math"/>
                                <a:ea typeface="Cambria Math"/>
                                <a:sym typeface="Symbol"/>
                              </a:rPr>
                              <m:t>σ</m:t>
                            </m:r>
                          </m:e>
                          <m:sub>
                            <m:r>
                              <a:rPr lang="en-US" sz="2200" b="0" i="1" smtClean="0">
                                <a:latin typeface="Cambria Math"/>
                                <a:sym typeface="Symbol"/>
                              </a:rPr>
                              <m:t>0</m:t>
                            </m:r>
                          </m:sub>
                        </m:sSub>
                      </m:den>
                    </m:f>
                  </m:oMath>
                </a14:m>
                <a:r>
                  <a:rPr lang="en-US" sz="2200" dirty="0" smtClean="0">
                    <a:sym typeface="Symbol"/>
                  </a:rPr>
                  <a:t>.</a:t>
                </a:r>
                <a:r>
                  <a:rPr lang="en-US" sz="1800" dirty="0" smtClean="0">
                    <a:sym typeface="Symbol"/>
                  </a:rPr>
                  <a:t>	</a:t>
                </a:r>
              </a:p>
              <a:p>
                <a:r>
                  <a:rPr lang="en-US" sz="2200" dirty="0" smtClean="0">
                    <a:sym typeface="Symbol"/>
                  </a:rPr>
                  <a:t>Temporal SNR: </a:t>
                </a:r>
                <a:endParaRPr lang="en-US" sz="2200" b="1" dirty="0" smtClean="0">
                  <a:sym typeface="Symbol"/>
                </a:endParaRPr>
              </a:p>
              <a:p>
                <a:endParaRPr lang="en-US" sz="2200" b="1" dirty="0" smtClean="0">
                  <a:sym typeface="Symbol"/>
                </a:endParaRPr>
              </a:p>
              <a:p>
                <a:endParaRPr lang="en-US" sz="2200" dirty="0">
                  <a:sym typeface="Symbol"/>
                </a:endParaRPr>
              </a:p>
              <a:p>
                <a:pPr lvl="1"/>
                <a:r>
                  <a:rPr lang="en-US" sz="1800" dirty="0" smtClean="0">
                    <a:sym typeface="Symbol"/>
                  </a:rPr>
                  <a:t>Given by the mean voxel/ROI value divided by temporal standard deviation.</a:t>
                </a:r>
              </a:p>
              <a:p>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534400" cy="5105400"/>
              </a:xfrm>
              <a:blipFill rotWithShape="1">
                <a:blip r:embed="rId2"/>
                <a:stretch>
                  <a:fillRect l="-929" t="-836" b="-1075"/>
                </a:stretch>
              </a:blipFill>
            </p:spPr>
            <p:txBody>
              <a:bodyPr/>
              <a:lstStyle/>
              <a:p>
                <a:r>
                  <a:rPr lang="en-US">
                    <a:noFill/>
                  </a:rPr>
                  <a:t> </a:t>
                </a:r>
              </a:p>
            </p:txBody>
          </p:sp>
        </mc:Fallback>
      </mc:AlternateContent>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7518" y="1905000"/>
            <a:ext cx="2905125"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1743" y="4800600"/>
            <a:ext cx="2438399" cy="10677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1600" y="4815337"/>
            <a:ext cx="2540638" cy="10529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0" y="6519446"/>
            <a:ext cx="5243487" cy="338554"/>
          </a:xfrm>
          <a:prstGeom prst="rect">
            <a:avLst/>
          </a:prstGeom>
          <a:noFill/>
        </p:spPr>
        <p:txBody>
          <a:bodyPr wrap="none" rtlCol="0">
            <a:spAutoFit/>
          </a:bodyPr>
          <a:lstStyle/>
          <a:p>
            <a:r>
              <a:rPr lang="en-US" sz="1600" u="sng" dirty="0" smtClean="0"/>
              <a:t>Sources</a:t>
            </a:r>
            <a:r>
              <a:rPr lang="en-US" sz="1600" dirty="0" smtClean="0"/>
              <a:t>: </a:t>
            </a:r>
            <a:r>
              <a:rPr lang="en-US" sz="1600" dirty="0" err="1" smtClean="0"/>
              <a:t>Triantafyllou</a:t>
            </a:r>
            <a:r>
              <a:rPr lang="en-US" sz="1600" dirty="0" smtClean="0"/>
              <a:t> et al., 2005; </a:t>
            </a:r>
            <a:r>
              <a:rPr lang="en-US" sz="1600" dirty="0" err="1" smtClean="0"/>
              <a:t>Friedmann</a:t>
            </a:r>
            <a:r>
              <a:rPr lang="en-US" sz="1600" dirty="0" smtClean="0"/>
              <a:t> &amp; Glover 2006.</a:t>
            </a:r>
            <a:endParaRPr lang="en-US" sz="1600" dirty="0"/>
          </a:p>
        </p:txBody>
      </p:sp>
      <p:sp>
        <p:nvSpPr>
          <p:cNvPr id="15" name="Rectangle 2"/>
          <p:cNvSpPr txBox="1">
            <a:spLocks noChangeArrowheads="1"/>
          </p:cNvSpPr>
          <p:nvPr/>
        </p:nvSpPr>
        <p:spPr bwMode="auto">
          <a:xfrm>
            <a:off x="614363" y="-25400"/>
            <a:ext cx="76914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1" tIns="45706" rIns="91411" bIns="45706" numCol="1" anchor="ctr" anchorCtr="0" compatLnSpc="1">
            <a:prstTxWarp prst="textNoShape">
              <a:avLst/>
            </a:prstTxWarp>
          </a:bodyPr>
          <a:lstStyle>
            <a:lvl1pPr algn="l" defTabSz="912813" rtl="0" eaLnBrk="0" fontAlgn="base" hangingPunct="0">
              <a:spcBef>
                <a:spcPct val="0"/>
              </a:spcBef>
              <a:spcAft>
                <a:spcPct val="0"/>
              </a:spcAft>
              <a:defRPr sz="2000">
                <a:solidFill>
                  <a:schemeClr val="bg1"/>
                </a:solidFill>
                <a:latin typeface="+mj-lt"/>
                <a:ea typeface="+mj-ea"/>
                <a:cs typeface="+mj-cs"/>
              </a:defRPr>
            </a:lvl1pPr>
            <a:lvl2pPr algn="l" defTabSz="912813" rtl="0" eaLnBrk="0" fontAlgn="base" hangingPunct="0">
              <a:spcBef>
                <a:spcPct val="0"/>
              </a:spcBef>
              <a:spcAft>
                <a:spcPct val="0"/>
              </a:spcAft>
              <a:defRPr sz="2000">
                <a:solidFill>
                  <a:schemeClr val="bg1"/>
                </a:solidFill>
                <a:latin typeface="Times New Roman" pitchFamily="18" charset="0"/>
              </a:defRPr>
            </a:lvl2pPr>
            <a:lvl3pPr algn="l" defTabSz="912813" rtl="0" eaLnBrk="0" fontAlgn="base" hangingPunct="0">
              <a:spcBef>
                <a:spcPct val="0"/>
              </a:spcBef>
              <a:spcAft>
                <a:spcPct val="0"/>
              </a:spcAft>
              <a:defRPr sz="2000">
                <a:solidFill>
                  <a:schemeClr val="bg1"/>
                </a:solidFill>
                <a:latin typeface="Times New Roman" pitchFamily="18" charset="0"/>
              </a:defRPr>
            </a:lvl3pPr>
            <a:lvl4pPr algn="l" defTabSz="912813" rtl="0" eaLnBrk="0" fontAlgn="base" hangingPunct="0">
              <a:spcBef>
                <a:spcPct val="0"/>
              </a:spcBef>
              <a:spcAft>
                <a:spcPct val="0"/>
              </a:spcAft>
              <a:defRPr sz="2000">
                <a:solidFill>
                  <a:schemeClr val="bg1"/>
                </a:solidFill>
                <a:latin typeface="Times New Roman" pitchFamily="18" charset="0"/>
              </a:defRPr>
            </a:lvl4pPr>
            <a:lvl5pPr algn="l" defTabSz="912813" rtl="0" eaLnBrk="0" fontAlgn="base" hangingPunct="0">
              <a:spcBef>
                <a:spcPct val="0"/>
              </a:spcBef>
              <a:spcAft>
                <a:spcPct val="0"/>
              </a:spcAft>
              <a:defRPr sz="2000">
                <a:solidFill>
                  <a:schemeClr val="bg1"/>
                </a:solidFill>
                <a:latin typeface="Times New Roman" pitchFamily="18" charset="0"/>
              </a:defRPr>
            </a:lvl5pPr>
            <a:lvl6pPr marL="99990" algn="l" defTabSz="914142" rtl="0" fontAlgn="base">
              <a:spcBef>
                <a:spcPct val="0"/>
              </a:spcBef>
              <a:spcAft>
                <a:spcPct val="0"/>
              </a:spcAft>
              <a:defRPr sz="2000">
                <a:solidFill>
                  <a:schemeClr val="bg1"/>
                </a:solidFill>
                <a:latin typeface="Times New Roman" pitchFamily="18" charset="0"/>
              </a:defRPr>
            </a:lvl6pPr>
            <a:lvl7pPr marL="199979" algn="l" defTabSz="914142" rtl="0" fontAlgn="base">
              <a:spcBef>
                <a:spcPct val="0"/>
              </a:spcBef>
              <a:spcAft>
                <a:spcPct val="0"/>
              </a:spcAft>
              <a:defRPr sz="2000">
                <a:solidFill>
                  <a:schemeClr val="bg1"/>
                </a:solidFill>
                <a:latin typeface="Times New Roman" pitchFamily="18" charset="0"/>
              </a:defRPr>
            </a:lvl7pPr>
            <a:lvl8pPr marL="299969" algn="l" defTabSz="914142" rtl="0" fontAlgn="base">
              <a:spcBef>
                <a:spcPct val="0"/>
              </a:spcBef>
              <a:spcAft>
                <a:spcPct val="0"/>
              </a:spcAft>
              <a:defRPr sz="2000">
                <a:solidFill>
                  <a:schemeClr val="bg1"/>
                </a:solidFill>
                <a:latin typeface="Times New Roman" pitchFamily="18" charset="0"/>
              </a:defRPr>
            </a:lvl8pPr>
            <a:lvl9pPr marL="399959" algn="l" defTabSz="914142" rtl="0" fontAlgn="base">
              <a:spcBef>
                <a:spcPct val="0"/>
              </a:spcBef>
              <a:spcAft>
                <a:spcPct val="0"/>
              </a:spcAft>
              <a:defRPr sz="2000">
                <a:solidFill>
                  <a:schemeClr val="bg1"/>
                </a:solidFill>
                <a:latin typeface="Times New Roman" pitchFamily="18" charset="0"/>
              </a:defRPr>
            </a:lvl9pPr>
          </a:lstStyle>
          <a:p>
            <a:pPr eaLnBrk="1" hangingPunct="1"/>
            <a:r>
              <a:rPr lang="en-US" sz="3000" b="1" kern="0" dirty="0" smtClean="0"/>
              <a:t>Presenting STANCE</a:t>
            </a:r>
            <a:r>
              <a:rPr lang="en-US" altLang="en-US" b="1" kern="0" dirty="0" smtClean="0"/>
              <a:t/>
            </a:r>
            <a:br>
              <a:rPr lang="en-US" altLang="en-US" b="1" kern="0" dirty="0" smtClean="0"/>
            </a:br>
            <a:r>
              <a:rPr lang="en-US" altLang="en-US" sz="2800" b="1" kern="0" dirty="0" smtClean="0">
                <a:solidFill>
                  <a:schemeClr val="accent1">
                    <a:lumMod val="60000"/>
                    <a:lumOff val="40000"/>
                  </a:schemeClr>
                </a:solidFill>
              </a:rPr>
              <a:t>Implementation 4D: </a:t>
            </a:r>
            <a:r>
              <a:rPr lang="en-US" altLang="en-US" sz="2800" b="1" kern="0" dirty="0" err="1" smtClean="0">
                <a:solidFill>
                  <a:schemeClr val="accent1">
                    <a:lumMod val="60000"/>
                    <a:lumOff val="40000"/>
                  </a:schemeClr>
                </a:solidFill>
              </a:rPr>
              <a:t>tSNR</a:t>
            </a:r>
            <a:r>
              <a:rPr lang="en-US" altLang="en-US" sz="2800" b="1" kern="0" dirty="0" smtClean="0">
                <a:solidFill>
                  <a:schemeClr val="accent1">
                    <a:lumMod val="60000"/>
                    <a:lumOff val="40000"/>
                  </a:schemeClr>
                </a:solidFill>
              </a:rPr>
              <a:t> noise model</a:t>
            </a:r>
            <a:endParaRPr lang="en-US" altLang="en-US" sz="2800" kern="0" dirty="0" smtClean="0">
              <a:solidFill>
                <a:schemeClr val="accent1">
                  <a:lumMod val="60000"/>
                  <a:lumOff val="40000"/>
                </a:schemeClr>
              </a:solidFill>
            </a:endParaRPr>
          </a:p>
        </p:txBody>
      </p:sp>
    </p:spTree>
    <p:extLst>
      <p:ext uri="{BB962C8B-B14F-4D97-AF65-F5344CB8AC3E}">
        <p14:creationId xmlns:p14="http://schemas.microsoft.com/office/powerpoint/2010/main" val="442314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1000"/>
                                        <p:tgtEl>
                                          <p:spTgt spid="3">
                                            <p:txEl>
                                              <p:pRg st="6" end="6"/>
                                            </p:txEl>
                                          </p:spTgt>
                                        </p:tgtEl>
                                      </p:cBhvr>
                                    </p:animEffect>
                                    <p:anim calcmode="lin" valueType="num">
                                      <p:cBhvr>
                                        <p:cTn id="1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6" end="6"/>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030"/>
                                        </p:tgtEl>
                                        <p:attrNameLst>
                                          <p:attrName>style.visibility</p:attrName>
                                        </p:attrNameLst>
                                      </p:cBhvr>
                                      <p:to>
                                        <p:strVal val="visible"/>
                                      </p:to>
                                    </p:set>
                                    <p:animEffect transition="in" filter="fade">
                                      <p:cBhvr>
                                        <p:cTn id="23" dur="1000"/>
                                        <p:tgtEl>
                                          <p:spTgt spid="1030"/>
                                        </p:tgtEl>
                                      </p:cBhvr>
                                    </p:animEffect>
                                    <p:anim calcmode="lin" valueType="num">
                                      <p:cBhvr>
                                        <p:cTn id="24" dur="1000" fill="hold"/>
                                        <p:tgtEl>
                                          <p:spTgt spid="1030"/>
                                        </p:tgtEl>
                                        <p:attrNameLst>
                                          <p:attrName>ppt_x</p:attrName>
                                        </p:attrNameLst>
                                      </p:cBhvr>
                                      <p:tavLst>
                                        <p:tav tm="0">
                                          <p:val>
                                            <p:strVal val="#ppt_x"/>
                                          </p:val>
                                        </p:tav>
                                        <p:tav tm="100000">
                                          <p:val>
                                            <p:strVal val="#ppt_x"/>
                                          </p:val>
                                        </p:tav>
                                      </p:tavLst>
                                    </p:anim>
                                    <p:anim calcmode="lin" valueType="num">
                                      <p:cBhvr>
                                        <p:cTn id="25" dur="1000" fill="hold"/>
                                        <p:tgtEl>
                                          <p:spTgt spid="1030"/>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028"/>
                                        </p:tgtEl>
                                        <p:attrNameLst>
                                          <p:attrName>style.visibility</p:attrName>
                                        </p:attrNameLst>
                                      </p:cBhvr>
                                      <p:to>
                                        <p:strVal val="visible"/>
                                      </p:to>
                                    </p:set>
                                    <p:animEffect transition="in" filter="fade">
                                      <p:cBhvr>
                                        <p:cTn id="28" dur="1000"/>
                                        <p:tgtEl>
                                          <p:spTgt spid="1028"/>
                                        </p:tgtEl>
                                      </p:cBhvr>
                                    </p:animEffect>
                                    <p:anim calcmode="lin" valueType="num">
                                      <p:cBhvr>
                                        <p:cTn id="29" dur="1000" fill="hold"/>
                                        <p:tgtEl>
                                          <p:spTgt spid="1028"/>
                                        </p:tgtEl>
                                        <p:attrNameLst>
                                          <p:attrName>ppt_x</p:attrName>
                                        </p:attrNameLst>
                                      </p:cBhvr>
                                      <p:tavLst>
                                        <p:tav tm="0">
                                          <p:val>
                                            <p:strVal val="#ppt_x"/>
                                          </p:val>
                                        </p:tav>
                                        <p:tav tm="100000">
                                          <p:val>
                                            <p:strVal val="#ppt_x"/>
                                          </p:val>
                                        </p:tav>
                                      </p:tavLst>
                                    </p:anim>
                                    <p:anim calcmode="lin" valueType="num">
                                      <p:cBhvr>
                                        <p:cTn id="30" dur="1000" fill="hold"/>
                                        <p:tgtEl>
                                          <p:spTgt spid="1028"/>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1000"/>
                                        <p:tgtEl>
                                          <p:spTgt spid="3">
                                            <p:txEl>
                                              <p:pRg st="9" end="9"/>
                                            </p:txEl>
                                          </p:spTgt>
                                        </p:tgtEl>
                                      </p:cBhvr>
                                    </p:animEffect>
                                    <p:anim calcmode="lin" valueType="num">
                                      <p:cBhvr>
                                        <p:cTn id="34"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371599"/>
                <a:ext cx="8534400" cy="5147847"/>
              </a:xfrm>
            </p:spPr>
            <p:txBody>
              <a:bodyPr>
                <a:normAutofit fontScale="85000" lnSpcReduction="20000"/>
              </a:bodyPr>
              <a:lstStyle/>
              <a:p>
                <a:r>
                  <a:rPr lang="en-US" sz="2200" dirty="0" smtClean="0"/>
                  <a:t>The ratio of physiological to thermal noise can then be expressed by</a:t>
                </a:r>
              </a:p>
              <a:p>
                <a:pPr marL="0" indent="0">
                  <a:buNone/>
                </a:pPr>
                <a:endParaRPr lang="en-US" sz="2200" dirty="0" smtClean="0"/>
              </a:p>
              <a:p>
                <a:pPr marL="0" indent="0">
                  <a:buNone/>
                </a:pPr>
                <a:endParaRPr lang="en-US" sz="2200" dirty="0" smtClean="0"/>
              </a:p>
              <a:p>
                <a:pPr marL="0" indent="0">
                  <a:buNone/>
                </a:pPr>
                <a:endParaRPr lang="en-US" sz="2200" dirty="0"/>
              </a:p>
              <a:p>
                <a:r>
                  <a:rPr lang="en-US" sz="2200" dirty="0" smtClean="0">
                    <a:sym typeface="Symbol"/>
                  </a:rPr>
                  <a:t>Physiological noise = Bold like + non-Bold like components</a:t>
                </a:r>
              </a:p>
              <a:p>
                <a:endParaRPr lang="en-US" sz="2200" dirty="0">
                  <a:sym typeface="Symbol"/>
                </a:endParaRPr>
              </a:p>
              <a:p>
                <a:endParaRPr lang="en-US" sz="2200" dirty="0" smtClean="0">
                  <a:sym typeface="Symbol"/>
                </a:endParaRPr>
              </a:p>
              <a:p>
                <a:pPr marL="0" indent="0">
                  <a:buNone/>
                </a:pPr>
                <a:r>
                  <a:rPr lang="en-US" sz="2200" dirty="0" smtClean="0">
                    <a:sym typeface="Symbol"/>
                  </a:rPr>
                  <a:t>    </a:t>
                </a:r>
              </a:p>
              <a:p>
                <a:pPr marL="0" indent="0">
                  <a:buNone/>
                </a:pPr>
                <a:r>
                  <a:rPr lang="en-US" sz="2200" dirty="0" smtClean="0">
                    <a:sym typeface="Symbol"/>
                  </a:rPr>
                  <a:t>where it is has been assumed that </a:t>
                </a:r>
                <a:r>
                  <a:rPr lang="en-US" sz="2200" i="1" dirty="0" smtClean="0">
                    <a:latin typeface="Times New Roman" panose="02020603050405020304" pitchFamily="18" charset="0"/>
                    <a:cs typeface="Times New Roman" panose="02020603050405020304" pitchFamily="18" charset="0"/>
                    <a:sym typeface="Symbol"/>
                  </a:rPr>
                  <a:t>c</a:t>
                </a:r>
                <a:r>
                  <a:rPr lang="en-US" sz="2200" baseline="-25000" dirty="0" smtClean="0">
                    <a:latin typeface="Times New Roman" panose="02020603050405020304" pitchFamily="18" charset="0"/>
                    <a:cs typeface="Times New Roman" panose="02020603050405020304" pitchFamily="18" charset="0"/>
                    <a:sym typeface="Symbol"/>
                  </a:rPr>
                  <a:t>1</a:t>
                </a:r>
                <a:r>
                  <a:rPr lang="en-US" sz="2200" dirty="0" smtClean="0">
                    <a:sym typeface="Symbol"/>
                  </a:rPr>
                  <a:t> and </a:t>
                </a:r>
                <a:r>
                  <a:rPr lang="en-US" sz="2200" i="1" dirty="0" smtClean="0">
                    <a:latin typeface="Times New Roman" panose="02020603050405020304" pitchFamily="18" charset="0"/>
                    <a:cs typeface="Times New Roman" panose="02020603050405020304" pitchFamily="18" charset="0"/>
                    <a:sym typeface="Symbol"/>
                  </a:rPr>
                  <a:t>c</a:t>
                </a:r>
                <a:r>
                  <a:rPr lang="en-US" sz="2200" baseline="-25000" dirty="0" smtClean="0">
                    <a:latin typeface="Times New Roman" panose="02020603050405020304" pitchFamily="18" charset="0"/>
                    <a:cs typeface="Times New Roman" panose="02020603050405020304" pitchFamily="18" charset="0"/>
                    <a:sym typeface="Symbol"/>
                  </a:rPr>
                  <a:t>2</a:t>
                </a:r>
                <a:r>
                  <a:rPr lang="en-US" sz="2200" dirty="0" smtClean="0">
                    <a:sym typeface="Symbol"/>
                  </a:rPr>
                  <a:t> are </a:t>
                </a:r>
                <a:r>
                  <a:rPr lang="en-US" sz="2200" i="1" dirty="0" smtClean="0">
                    <a:sym typeface="Symbol"/>
                  </a:rPr>
                  <a:t>not</a:t>
                </a:r>
                <a:r>
                  <a:rPr lang="en-US" sz="2200" dirty="0" smtClean="0">
                    <a:sym typeface="Symbol"/>
                  </a:rPr>
                  <a:t> </a:t>
                </a:r>
                <a:r>
                  <a:rPr lang="en-US" sz="2200" i="1" dirty="0" smtClean="0">
                    <a:latin typeface="Times New Roman" panose="02020603050405020304" pitchFamily="18" charset="0"/>
                    <a:cs typeface="Times New Roman" panose="02020603050405020304" pitchFamily="18" charset="0"/>
                    <a:sym typeface="Symbol"/>
                  </a:rPr>
                  <a:t>B</a:t>
                </a:r>
                <a:r>
                  <a:rPr lang="en-US" sz="2200" baseline="-25000" dirty="0" smtClean="0">
                    <a:latin typeface="Times New Roman" panose="02020603050405020304" pitchFamily="18" charset="0"/>
                    <a:cs typeface="Times New Roman" panose="02020603050405020304" pitchFamily="18" charset="0"/>
                    <a:sym typeface="Symbol"/>
                  </a:rPr>
                  <a:t>0</a:t>
                </a:r>
                <a:r>
                  <a:rPr lang="en-US" sz="2200" dirty="0" smtClean="0">
                    <a:sym typeface="Symbol"/>
                  </a:rPr>
                  <a:t> dependent.</a:t>
                </a:r>
              </a:p>
              <a:p>
                <a:r>
                  <a:rPr lang="en-US" sz="2200" dirty="0" smtClean="0">
                    <a:sym typeface="Symbol"/>
                  </a:rPr>
                  <a:t>Hence </a:t>
                </a:r>
              </a:p>
              <a:p>
                <a:endParaRPr lang="en-US" sz="1800" dirty="0" smtClean="0">
                  <a:sym typeface="Symbol"/>
                </a:endParaRPr>
              </a:p>
              <a:p>
                <a:r>
                  <a:rPr lang="en-US" sz="2200" dirty="0" smtClean="0">
                    <a:sym typeface="Symbol"/>
                  </a:rPr>
                  <a:t>If </a:t>
                </a:r>
                <a14:m>
                  <m:oMath xmlns:m="http://schemas.openxmlformats.org/officeDocument/2006/math">
                    <m:sSub>
                      <m:sSubPr>
                        <m:ctrlPr>
                          <a:rPr lang="en-US" sz="2200" b="0" i="1" smtClean="0">
                            <a:latin typeface="Cambria Math"/>
                            <a:sym typeface="Symbol"/>
                          </a:rPr>
                        </m:ctrlPr>
                      </m:sSubPr>
                      <m:e>
                        <m:r>
                          <m:rPr>
                            <m:sty m:val="p"/>
                          </m:rPr>
                          <a:rPr lang="en-US" sz="2200" b="0" i="0" smtClean="0">
                            <a:latin typeface="Cambria Math"/>
                            <a:sym typeface="Symbol"/>
                          </a:rPr>
                          <m:t>SNR</m:t>
                        </m:r>
                      </m:e>
                      <m:sub>
                        <m:r>
                          <a:rPr lang="en-US" sz="2200" b="0" i="1" smtClean="0">
                            <a:latin typeface="Cambria Math"/>
                            <a:sym typeface="Symbol"/>
                          </a:rPr>
                          <m:t>0</m:t>
                        </m:r>
                      </m:sub>
                    </m:sSub>
                    <m:r>
                      <a:rPr lang="en-US" sz="2200" b="0" i="1" smtClean="0">
                        <a:latin typeface="Cambria Math"/>
                        <a:sym typeface="Symbol"/>
                      </a:rPr>
                      <m:t>=</m:t>
                    </m:r>
                    <m:r>
                      <a:rPr lang="el-GR" sz="2200" b="0" i="1" smtClean="0">
                        <a:latin typeface="Cambria Math"/>
                        <a:ea typeface="Cambria Math"/>
                        <a:sym typeface="Symbol"/>
                      </a:rPr>
                      <m:t>𝜅</m:t>
                    </m:r>
                    <m:r>
                      <a:rPr lang="en-US" sz="2200" b="0" i="1" smtClean="0">
                        <a:latin typeface="Cambria Math"/>
                        <a:ea typeface="Cambria Math"/>
                        <a:sym typeface="Symbol"/>
                      </a:rPr>
                      <m:t>𝑉</m:t>
                    </m:r>
                  </m:oMath>
                </a14:m>
                <a:r>
                  <a:rPr lang="en-US" sz="2200" dirty="0" smtClean="0">
                    <a:sym typeface="Symbol"/>
                  </a:rPr>
                  <a:t> the temporal SNR is: </a:t>
                </a:r>
              </a:p>
              <a:p>
                <a:endParaRPr lang="en-US" sz="1800" dirty="0" smtClean="0">
                  <a:sym typeface="Symbol"/>
                </a:endParaRPr>
              </a:p>
              <a:p>
                <a:pPr marL="0" indent="0">
                  <a:buNone/>
                </a:pPr>
                <a:r>
                  <a:rPr lang="en-US" sz="2200" b="1" dirty="0" smtClean="0">
                    <a:sym typeface="Symbol"/>
                  </a:rPr>
                  <a:t>     </a:t>
                </a:r>
                <a:r>
                  <a:rPr lang="en-US" sz="2200" dirty="0" smtClean="0">
                    <a:sym typeface="Symbol"/>
                  </a:rPr>
                  <a:t>where </a:t>
                </a:r>
                <a:r>
                  <a:rPr lang="en-US" sz="2200" i="1" dirty="0" smtClean="0">
                    <a:latin typeface="Times New Roman" panose="02020603050405020304" pitchFamily="18" charset="0"/>
                    <a:cs typeface="Times New Roman" panose="02020603050405020304" pitchFamily="18" charset="0"/>
                    <a:sym typeface="Symbol"/>
                  </a:rPr>
                  <a:t>V</a:t>
                </a:r>
                <a:r>
                  <a:rPr lang="en-US" sz="2200" dirty="0" smtClean="0">
                    <a:sym typeface="Symbol"/>
                  </a:rPr>
                  <a:t> denotes the volume of a voxel.</a:t>
                </a:r>
              </a:p>
              <a:p>
                <a:pPr marL="0" indent="0">
                  <a:buNone/>
                </a:pPr>
                <a:endParaRPr lang="en-US" sz="2200" b="1" dirty="0" smtClean="0">
                  <a:sym typeface="Symbol"/>
                </a:endParaRPr>
              </a:p>
              <a:p>
                <a:endParaRPr lang="en-US" sz="2200" b="1" dirty="0" smtClean="0">
                  <a:sym typeface="Symbo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371599"/>
                <a:ext cx="8534400" cy="5147847"/>
              </a:xfrm>
              <a:blipFill rotWithShape="1">
                <a:blip r:embed="rId2"/>
                <a:stretch>
                  <a:fillRect l="-714" t="-1659"/>
                </a:stretch>
              </a:blipFill>
            </p:spPr>
            <p:txBody>
              <a:bodyPr/>
              <a:lstStyle/>
              <a:p>
                <a:r>
                  <a:rPr lang="en-US">
                    <a:noFill/>
                  </a:rPr>
                  <a:t> </a:t>
                </a:r>
              </a:p>
            </p:txBody>
          </p:sp>
        </mc:Fallback>
      </mc:AlternateContent>
      <p:sp>
        <p:nvSpPr>
          <p:cNvPr id="4" name="TextBox 3"/>
          <p:cNvSpPr txBox="1"/>
          <p:nvPr/>
        </p:nvSpPr>
        <p:spPr>
          <a:xfrm>
            <a:off x="0" y="6519446"/>
            <a:ext cx="5269007" cy="338554"/>
          </a:xfrm>
          <a:prstGeom prst="rect">
            <a:avLst/>
          </a:prstGeom>
          <a:noFill/>
        </p:spPr>
        <p:txBody>
          <a:bodyPr wrap="none" rtlCol="0">
            <a:spAutoFit/>
          </a:bodyPr>
          <a:lstStyle/>
          <a:p>
            <a:r>
              <a:rPr lang="en-US" sz="1600" u="sng" dirty="0" smtClean="0"/>
              <a:t>Sources</a:t>
            </a:r>
            <a:r>
              <a:rPr lang="en-US" sz="1600" dirty="0" smtClean="0"/>
              <a:t>: Krueger and Glover, 2001; </a:t>
            </a:r>
            <a:r>
              <a:rPr lang="en-US" sz="1600" dirty="0" err="1" smtClean="0"/>
              <a:t>Triantafyllou</a:t>
            </a:r>
            <a:r>
              <a:rPr lang="en-US" sz="1600" dirty="0" smtClean="0"/>
              <a:t> et al., 2005.</a:t>
            </a:r>
            <a:endParaRPr lang="en-US" sz="16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6957" y="1676400"/>
            <a:ext cx="3517643" cy="11018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276600"/>
            <a:ext cx="2971800" cy="817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5200" y="3196775"/>
            <a:ext cx="5315235" cy="918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9865" y="4609106"/>
            <a:ext cx="3831826" cy="6486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05400" y="5257800"/>
            <a:ext cx="3305175" cy="828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2"/>
          <p:cNvSpPr txBox="1">
            <a:spLocks noChangeArrowheads="1"/>
          </p:cNvSpPr>
          <p:nvPr/>
        </p:nvSpPr>
        <p:spPr bwMode="auto">
          <a:xfrm>
            <a:off x="614363" y="-25400"/>
            <a:ext cx="76914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1" tIns="45706" rIns="91411" bIns="45706" numCol="1" anchor="ctr" anchorCtr="0" compatLnSpc="1">
            <a:prstTxWarp prst="textNoShape">
              <a:avLst/>
            </a:prstTxWarp>
          </a:bodyPr>
          <a:lstStyle>
            <a:lvl1pPr algn="l" defTabSz="912813" rtl="0" eaLnBrk="0" fontAlgn="base" hangingPunct="0">
              <a:spcBef>
                <a:spcPct val="0"/>
              </a:spcBef>
              <a:spcAft>
                <a:spcPct val="0"/>
              </a:spcAft>
              <a:defRPr sz="2000">
                <a:solidFill>
                  <a:schemeClr val="bg1"/>
                </a:solidFill>
                <a:latin typeface="+mj-lt"/>
                <a:ea typeface="+mj-ea"/>
                <a:cs typeface="+mj-cs"/>
              </a:defRPr>
            </a:lvl1pPr>
            <a:lvl2pPr algn="l" defTabSz="912813" rtl="0" eaLnBrk="0" fontAlgn="base" hangingPunct="0">
              <a:spcBef>
                <a:spcPct val="0"/>
              </a:spcBef>
              <a:spcAft>
                <a:spcPct val="0"/>
              </a:spcAft>
              <a:defRPr sz="2000">
                <a:solidFill>
                  <a:schemeClr val="bg1"/>
                </a:solidFill>
                <a:latin typeface="Times New Roman" pitchFamily="18" charset="0"/>
              </a:defRPr>
            </a:lvl2pPr>
            <a:lvl3pPr algn="l" defTabSz="912813" rtl="0" eaLnBrk="0" fontAlgn="base" hangingPunct="0">
              <a:spcBef>
                <a:spcPct val="0"/>
              </a:spcBef>
              <a:spcAft>
                <a:spcPct val="0"/>
              </a:spcAft>
              <a:defRPr sz="2000">
                <a:solidFill>
                  <a:schemeClr val="bg1"/>
                </a:solidFill>
                <a:latin typeface="Times New Roman" pitchFamily="18" charset="0"/>
              </a:defRPr>
            </a:lvl3pPr>
            <a:lvl4pPr algn="l" defTabSz="912813" rtl="0" eaLnBrk="0" fontAlgn="base" hangingPunct="0">
              <a:spcBef>
                <a:spcPct val="0"/>
              </a:spcBef>
              <a:spcAft>
                <a:spcPct val="0"/>
              </a:spcAft>
              <a:defRPr sz="2000">
                <a:solidFill>
                  <a:schemeClr val="bg1"/>
                </a:solidFill>
                <a:latin typeface="Times New Roman" pitchFamily="18" charset="0"/>
              </a:defRPr>
            </a:lvl4pPr>
            <a:lvl5pPr algn="l" defTabSz="912813" rtl="0" eaLnBrk="0" fontAlgn="base" hangingPunct="0">
              <a:spcBef>
                <a:spcPct val="0"/>
              </a:spcBef>
              <a:spcAft>
                <a:spcPct val="0"/>
              </a:spcAft>
              <a:defRPr sz="2000">
                <a:solidFill>
                  <a:schemeClr val="bg1"/>
                </a:solidFill>
                <a:latin typeface="Times New Roman" pitchFamily="18" charset="0"/>
              </a:defRPr>
            </a:lvl5pPr>
            <a:lvl6pPr marL="99990" algn="l" defTabSz="914142" rtl="0" fontAlgn="base">
              <a:spcBef>
                <a:spcPct val="0"/>
              </a:spcBef>
              <a:spcAft>
                <a:spcPct val="0"/>
              </a:spcAft>
              <a:defRPr sz="2000">
                <a:solidFill>
                  <a:schemeClr val="bg1"/>
                </a:solidFill>
                <a:latin typeface="Times New Roman" pitchFamily="18" charset="0"/>
              </a:defRPr>
            </a:lvl6pPr>
            <a:lvl7pPr marL="199979" algn="l" defTabSz="914142" rtl="0" fontAlgn="base">
              <a:spcBef>
                <a:spcPct val="0"/>
              </a:spcBef>
              <a:spcAft>
                <a:spcPct val="0"/>
              </a:spcAft>
              <a:defRPr sz="2000">
                <a:solidFill>
                  <a:schemeClr val="bg1"/>
                </a:solidFill>
                <a:latin typeface="Times New Roman" pitchFamily="18" charset="0"/>
              </a:defRPr>
            </a:lvl7pPr>
            <a:lvl8pPr marL="299969" algn="l" defTabSz="914142" rtl="0" fontAlgn="base">
              <a:spcBef>
                <a:spcPct val="0"/>
              </a:spcBef>
              <a:spcAft>
                <a:spcPct val="0"/>
              </a:spcAft>
              <a:defRPr sz="2000">
                <a:solidFill>
                  <a:schemeClr val="bg1"/>
                </a:solidFill>
                <a:latin typeface="Times New Roman" pitchFamily="18" charset="0"/>
              </a:defRPr>
            </a:lvl8pPr>
            <a:lvl9pPr marL="399959" algn="l" defTabSz="914142" rtl="0" fontAlgn="base">
              <a:spcBef>
                <a:spcPct val="0"/>
              </a:spcBef>
              <a:spcAft>
                <a:spcPct val="0"/>
              </a:spcAft>
              <a:defRPr sz="2000">
                <a:solidFill>
                  <a:schemeClr val="bg1"/>
                </a:solidFill>
                <a:latin typeface="Times New Roman" pitchFamily="18" charset="0"/>
              </a:defRPr>
            </a:lvl9pPr>
          </a:lstStyle>
          <a:p>
            <a:pPr eaLnBrk="1" hangingPunct="1"/>
            <a:r>
              <a:rPr lang="en-US" sz="3000" b="1" kern="0" dirty="0" smtClean="0"/>
              <a:t>Presenting STANCE</a:t>
            </a:r>
            <a:r>
              <a:rPr lang="en-US" altLang="en-US" b="1" kern="0" dirty="0" smtClean="0"/>
              <a:t/>
            </a:r>
            <a:br>
              <a:rPr lang="en-US" altLang="en-US" b="1" kern="0" dirty="0" smtClean="0"/>
            </a:br>
            <a:r>
              <a:rPr lang="en-US" altLang="en-US" sz="2800" b="1" kern="0" dirty="0" smtClean="0">
                <a:solidFill>
                  <a:schemeClr val="accent1">
                    <a:lumMod val="60000"/>
                    <a:lumOff val="40000"/>
                  </a:schemeClr>
                </a:solidFill>
              </a:rPr>
              <a:t>Implementation 4D: </a:t>
            </a:r>
            <a:r>
              <a:rPr lang="en-US" altLang="en-US" sz="2800" b="1" kern="0" dirty="0" err="1" smtClean="0">
                <a:solidFill>
                  <a:schemeClr val="accent1">
                    <a:lumMod val="60000"/>
                    <a:lumOff val="40000"/>
                  </a:schemeClr>
                </a:solidFill>
              </a:rPr>
              <a:t>tSNR</a:t>
            </a:r>
            <a:r>
              <a:rPr lang="en-US" altLang="en-US" sz="2800" b="1" kern="0" dirty="0" smtClean="0">
                <a:solidFill>
                  <a:schemeClr val="accent1">
                    <a:lumMod val="60000"/>
                    <a:lumOff val="40000"/>
                  </a:schemeClr>
                </a:solidFill>
              </a:rPr>
              <a:t> noise model (cont.)</a:t>
            </a:r>
            <a:endParaRPr lang="en-US" altLang="en-US" sz="2800" kern="0" dirty="0" smtClean="0">
              <a:solidFill>
                <a:schemeClr val="accent1">
                  <a:lumMod val="60000"/>
                  <a:lumOff val="40000"/>
                </a:schemeClr>
              </a:solidFill>
            </a:endParaRPr>
          </a:p>
        </p:txBody>
      </p:sp>
    </p:spTree>
    <p:extLst>
      <p:ext uri="{BB962C8B-B14F-4D97-AF65-F5344CB8AC3E}">
        <p14:creationId xmlns:p14="http://schemas.microsoft.com/office/powerpoint/2010/main" val="2914886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51"/>
                                        </p:tgtEl>
                                        <p:attrNameLst>
                                          <p:attrName>style.visibility</p:attrName>
                                        </p:attrNameLst>
                                      </p:cBhvr>
                                      <p:to>
                                        <p:strVal val="visible"/>
                                      </p:to>
                                    </p:set>
                                    <p:animEffect transition="in" filter="fade">
                                      <p:cBhvr>
                                        <p:cTn id="10" dur="500"/>
                                        <p:tgtEl>
                                          <p:spTgt spid="2051"/>
                                        </p:tgtEl>
                                      </p:cBhvr>
                                    </p:animEffect>
                                  </p:childTnLst>
                                </p:cTn>
                              </p:par>
                              <p:par>
                                <p:cTn id="11" presetID="10" presetClass="entr" presetSubtype="0" fill="hold" nodeType="withEffect">
                                  <p:stCondLst>
                                    <p:cond delay="0"/>
                                  </p:stCondLst>
                                  <p:childTnLst>
                                    <p:set>
                                      <p:cBhvr>
                                        <p:cTn id="12" dur="1" fill="hold">
                                          <p:stCondLst>
                                            <p:cond delay="0"/>
                                          </p:stCondLst>
                                        </p:cTn>
                                        <p:tgtEl>
                                          <p:spTgt spid="2052"/>
                                        </p:tgtEl>
                                        <p:attrNameLst>
                                          <p:attrName>style.visibility</p:attrName>
                                        </p:attrNameLst>
                                      </p:cBhvr>
                                      <p:to>
                                        <p:strVal val="visible"/>
                                      </p:to>
                                    </p:set>
                                    <p:animEffect transition="in" filter="fade">
                                      <p:cBhvr>
                                        <p:cTn id="13" dur="500"/>
                                        <p:tgtEl>
                                          <p:spTgt spid="2052"/>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500"/>
                                        <p:tgtEl>
                                          <p:spTgt spid="3">
                                            <p:txEl>
                                              <p:pRg st="8" end="8"/>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9" end="9"/>
                                            </p:txEl>
                                          </p:spTgt>
                                        </p:tgtEl>
                                        <p:attrNameLst>
                                          <p:attrName>style.visibility</p:attrName>
                                        </p:attrNameLst>
                                      </p:cBhvr>
                                      <p:to>
                                        <p:strVal val="visible"/>
                                      </p:to>
                                    </p:set>
                                    <p:animEffect transition="in" filter="fade">
                                      <p:cBhvr>
                                        <p:cTn id="24" dur="1000"/>
                                        <p:tgtEl>
                                          <p:spTgt spid="3">
                                            <p:txEl>
                                              <p:pRg st="9" end="9"/>
                                            </p:txEl>
                                          </p:spTgt>
                                        </p:tgtEl>
                                      </p:cBhvr>
                                    </p:animEffect>
                                    <p:anim calcmode="lin" valueType="num">
                                      <p:cBhvr>
                                        <p:cTn id="25"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9" end="9"/>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053"/>
                                        </p:tgtEl>
                                        <p:attrNameLst>
                                          <p:attrName>style.visibility</p:attrName>
                                        </p:attrNameLst>
                                      </p:cBhvr>
                                      <p:to>
                                        <p:strVal val="visible"/>
                                      </p:to>
                                    </p:set>
                                    <p:animEffect transition="in" filter="fade">
                                      <p:cBhvr>
                                        <p:cTn id="29" dur="1000"/>
                                        <p:tgtEl>
                                          <p:spTgt spid="2053"/>
                                        </p:tgtEl>
                                      </p:cBhvr>
                                    </p:animEffect>
                                    <p:anim calcmode="lin" valueType="num">
                                      <p:cBhvr>
                                        <p:cTn id="30" dur="1000" fill="hold"/>
                                        <p:tgtEl>
                                          <p:spTgt spid="2053"/>
                                        </p:tgtEl>
                                        <p:attrNameLst>
                                          <p:attrName>ppt_x</p:attrName>
                                        </p:attrNameLst>
                                      </p:cBhvr>
                                      <p:tavLst>
                                        <p:tav tm="0">
                                          <p:val>
                                            <p:strVal val="#ppt_x"/>
                                          </p:val>
                                        </p:tav>
                                        <p:tav tm="100000">
                                          <p:val>
                                            <p:strVal val="#ppt_x"/>
                                          </p:val>
                                        </p:tav>
                                      </p:tavLst>
                                    </p:anim>
                                    <p:anim calcmode="lin" valueType="num">
                                      <p:cBhvr>
                                        <p:cTn id="31" dur="1000" fill="hold"/>
                                        <p:tgtEl>
                                          <p:spTgt spid="2053"/>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3">
                                            <p:txEl>
                                              <p:pRg st="11" end="11"/>
                                            </p:txEl>
                                          </p:spTgt>
                                        </p:tgtEl>
                                        <p:attrNameLst>
                                          <p:attrName>style.visibility</p:attrName>
                                        </p:attrNameLst>
                                      </p:cBhvr>
                                      <p:to>
                                        <p:strVal val="visible"/>
                                      </p:to>
                                    </p:set>
                                    <p:animEffect transition="in" filter="wipe(down)">
                                      <p:cBhvr>
                                        <p:cTn id="36" dur="500"/>
                                        <p:tgtEl>
                                          <p:spTgt spid="3">
                                            <p:txEl>
                                              <p:pRg st="11" end="11"/>
                                            </p:txEl>
                                          </p:spTgt>
                                        </p:tgtEl>
                                      </p:cBhvr>
                                    </p:animEffect>
                                  </p:childTnLst>
                                </p:cTn>
                              </p:par>
                              <p:par>
                                <p:cTn id="37" presetID="22" presetClass="entr" presetSubtype="4" fill="hold" nodeType="with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animEffect transition="in" filter="wipe(down)">
                                      <p:cBhvr>
                                        <p:cTn id="39" dur="500"/>
                                        <p:tgtEl>
                                          <p:spTgt spid="3">
                                            <p:txEl>
                                              <p:pRg st="13" end="13"/>
                                            </p:txEl>
                                          </p:spTgt>
                                        </p:tgtEl>
                                      </p:cBhvr>
                                    </p:animEffect>
                                  </p:childTnLst>
                                </p:cTn>
                              </p:par>
                              <p:par>
                                <p:cTn id="40" presetID="22" presetClass="entr" presetSubtype="4" fill="hold" nodeType="withEffect">
                                  <p:stCondLst>
                                    <p:cond delay="0"/>
                                  </p:stCondLst>
                                  <p:childTnLst>
                                    <p:set>
                                      <p:cBhvr>
                                        <p:cTn id="41" dur="1" fill="hold">
                                          <p:stCondLst>
                                            <p:cond delay="0"/>
                                          </p:stCondLst>
                                        </p:cTn>
                                        <p:tgtEl>
                                          <p:spTgt spid="2054"/>
                                        </p:tgtEl>
                                        <p:attrNameLst>
                                          <p:attrName>style.visibility</p:attrName>
                                        </p:attrNameLst>
                                      </p:cBhvr>
                                      <p:to>
                                        <p:strVal val="visible"/>
                                      </p:to>
                                    </p:set>
                                    <p:animEffect transition="in" filter="wipe(down)">
                                      <p:cBhvr>
                                        <p:cTn id="42"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a:t>Presenting STANCE</a:t>
            </a:r>
            <a:r>
              <a:rPr lang="en-US" altLang="en-US" b="1" dirty="0"/>
              <a:t/>
            </a:r>
            <a:br>
              <a:rPr lang="en-US" altLang="en-US" b="1" dirty="0"/>
            </a:br>
            <a:r>
              <a:rPr lang="en-US" altLang="en-US" sz="2800" b="1" dirty="0">
                <a:solidFill>
                  <a:schemeClr val="accent1">
                    <a:lumMod val="60000"/>
                    <a:lumOff val="40000"/>
                  </a:schemeClr>
                </a:solidFill>
              </a:rPr>
              <a:t>Implementation 4D: </a:t>
            </a:r>
            <a:r>
              <a:rPr lang="en-US" altLang="en-US" sz="2800" b="1" dirty="0" smtClean="0">
                <a:solidFill>
                  <a:schemeClr val="accent1">
                    <a:lumMod val="60000"/>
                    <a:lumOff val="40000"/>
                  </a:schemeClr>
                </a:solidFill>
              </a:rPr>
              <a:t>noise sources</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2" y="1381125"/>
            <a:ext cx="8421688" cy="5208588"/>
          </a:xfrm>
        </p:spPr>
        <p:txBody>
          <a:bodyPr/>
          <a:lstStyle/>
          <a:p>
            <a:pPr>
              <a:spcBef>
                <a:spcPts val="1000"/>
              </a:spcBef>
              <a:spcAft>
                <a:spcPts val="1000"/>
              </a:spcAft>
            </a:pPr>
            <a:r>
              <a:rPr lang="en-US" sz="2150" dirty="0">
                <a:latin typeface="Arial" panose="020B0604020202020204" pitchFamily="34" charset="0"/>
                <a:ea typeface="Verdana" panose="020B0604030504040204" pitchFamily="34" charset="0"/>
                <a:cs typeface="Arial" panose="020B0604020202020204" pitchFamily="34" charset="0"/>
              </a:rPr>
              <a:t>The system noise has a </a:t>
            </a:r>
            <a:r>
              <a:rPr lang="en-US" sz="2150" dirty="0" err="1">
                <a:latin typeface="Arial" panose="020B0604020202020204" pitchFamily="34" charset="0"/>
                <a:ea typeface="Verdana" panose="020B0604030504040204" pitchFamily="34" charset="0"/>
                <a:cs typeface="Arial" panose="020B0604020202020204" pitchFamily="34" charset="0"/>
              </a:rPr>
              <a:t>Rician</a:t>
            </a:r>
            <a:r>
              <a:rPr lang="en-US" sz="2150" dirty="0">
                <a:latin typeface="Arial" panose="020B0604020202020204" pitchFamily="34" charset="0"/>
                <a:ea typeface="Verdana" panose="020B0604030504040204" pitchFamily="34" charset="0"/>
                <a:cs typeface="Arial" panose="020B0604020202020204" pitchFamily="34" charset="0"/>
              </a:rPr>
              <a:t> </a:t>
            </a:r>
            <a:r>
              <a:rPr lang="en-US" sz="2150" dirty="0" smtClean="0">
                <a:latin typeface="Arial" panose="020B0604020202020204" pitchFamily="34" charset="0"/>
                <a:ea typeface="Verdana" panose="020B0604030504040204" pitchFamily="34" charset="0"/>
                <a:cs typeface="Arial" panose="020B0604020202020204" pitchFamily="34" charset="0"/>
              </a:rPr>
              <a:t>distribution. </a:t>
            </a:r>
            <a:r>
              <a:rPr lang="en-US" sz="2150" dirty="0">
                <a:latin typeface="Arial" panose="020B0604020202020204" pitchFamily="34" charset="0"/>
                <a:ea typeface="Verdana" panose="020B0604030504040204" pitchFamily="34" charset="0"/>
                <a:cs typeface="Arial" panose="020B0604020202020204" pitchFamily="34" charset="0"/>
              </a:rPr>
              <a:t>Physiological noise </a:t>
            </a:r>
            <a:r>
              <a:rPr lang="en-US" sz="2150" dirty="0" smtClean="0">
                <a:latin typeface="Arial" panose="020B0604020202020204" pitchFamily="34" charset="0"/>
                <a:ea typeface="Verdana" panose="020B0604030504040204" pitchFamily="34" charset="0"/>
                <a:cs typeface="Arial" panose="020B0604020202020204" pitchFamily="34" charset="0"/>
              </a:rPr>
              <a:t>in MRI signals comes </a:t>
            </a:r>
            <a:r>
              <a:rPr lang="en-US" sz="2150" dirty="0">
                <a:latin typeface="Arial" panose="020B0604020202020204" pitchFamily="34" charset="0"/>
                <a:ea typeface="Verdana" panose="020B0604030504040204" pitchFamily="34" charset="0"/>
                <a:cs typeface="Arial" panose="020B0604020202020204" pitchFamily="34" charset="0"/>
              </a:rPr>
              <a:t>from 6 </a:t>
            </a:r>
            <a:r>
              <a:rPr lang="en-US" sz="2150" dirty="0" smtClean="0">
                <a:latin typeface="Arial" panose="020B0604020202020204" pitchFamily="34" charset="0"/>
                <a:ea typeface="Verdana" panose="020B0604030504040204" pitchFamily="34" charset="0"/>
                <a:cs typeface="Arial" panose="020B0604020202020204" pitchFamily="34" charset="0"/>
              </a:rPr>
              <a:t>sources: </a:t>
            </a:r>
          </a:p>
          <a:p>
            <a:pPr marL="514350" indent="-514350">
              <a:spcBef>
                <a:spcPts val="1000"/>
              </a:spcBef>
              <a:spcAft>
                <a:spcPts val="1000"/>
              </a:spcAft>
              <a:buAutoNum type="arabicParenBoth"/>
            </a:pPr>
            <a:r>
              <a:rPr lang="en-US" sz="2150" dirty="0">
                <a:latin typeface="Arial" panose="020B0604020202020204" pitchFamily="34" charset="0"/>
                <a:ea typeface="Verdana" panose="020B0604030504040204" pitchFamily="34" charset="0"/>
                <a:cs typeface="Arial" panose="020B0604020202020204" pitchFamily="34" charset="0"/>
              </a:rPr>
              <a:t>T</a:t>
            </a:r>
            <a:r>
              <a:rPr lang="en-US" sz="2150" dirty="0" smtClean="0">
                <a:latin typeface="Arial" panose="020B0604020202020204" pitchFamily="34" charset="0"/>
                <a:ea typeface="Verdana" panose="020B0604030504040204" pitchFamily="34" charset="0"/>
                <a:cs typeface="Arial" panose="020B0604020202020204" pitchFamily="34" charset="0"/>
              </a:rPr>
              <a:t>he </a:t>
            </a:r>
            <a:r>
              <a:rPr lang="en-US" sz="2150" dirty="0">
                <a:latin typeface="Arial" panose="020B0604020202020204" pitchFamily="34" charset="0"/>
                <a:ea typeface="Verdana" panose="020B0604030504040204" pitchFamily="34" charset="0"/>
                <a:cs typeface="Arial" panose="020B0604020202020204" pitchFamily="34" charset="0"/>
              </a:rPr>
              <a:t>respiratory pulse (RP) </a:t>
            </a:r>
            <a:r>
              <a:rPr lang="en-US" sz="2150" dirty="0" smtClean="0">
                <a:latin typeface="Arial" panose="020B0604020202020204" pitchFamily="34" charset="0"/>
                <a:ea typeface="Verdana" panose="020B0604030504040204" pitchFamily="34" charset="0"/>
                <a:cs typeface="Arial" panose="020B0604020202020204" pitchFamily="34" charset="0"/>
              </a:rPr>
              <a:t>follows </a:t>
            </a:r>
            <a:r>
              <a:rPr lang="en-US" sz="2150" dirty="0">
                <a:latin typeface="Arial" panose="020B0604020202020204" pitchFamily="34" charset="0"/>
                <a:ea typeface="Verdana" panose="020B0604030504040204" pitchFamily="34" charset="0"/>
                <a:cs typeface="Arial" panose="020B0604020202020204" pitchFamily="34" charset="0"/>
              </a:rPr>
              <a:t>the respiratory volume time-series (RVT</a:t>
            </a:r>
            <a:r>
              <a:rPr lang="en-US" sz="2150" dirty="0" smtClean="0">
                <a:latin typeface="Arial" panose="020B0604020202020204" pitchFamily="34" charset="0"/>
                <a:ea typeface="Verdana" panose="020B0604030504040204" pitchFamily="34" charset="0"/>
                <a:cs typeface="Arial" panose="020B0604020202020204" pitchFamily="34" charset="0"/>
              </a:rPr>
              <a:t>) or the chest displacement time-series; </a:t>
            </a:r>
          </a:p>
          <a:p>
            <a:pPr marL="514350" indent="-514350">
              <a:spcBef>
                <a:spcPts val="1000"/>
              </a:spcBef>
              <a:spcAft>
                <a:spcPts val="1000"/>
              </a:spcAft>
              <a:buAutoNum type="arabicParenBoth"/>
            </a:pPr>
            <a:r>
              <a:rPr lang="en-US" sz="2150" dirty="0">
                <a:latin typeface="Arial" panose="020B0604020202020204" pitchFamily="34" charset="0"/>
                <a:ea typeface="Verdana" panose="020B0604030504040204" pitchFamily="34" charset="0"/>
                <a:cs typeface="Arial" panose="020B0604020202020204" pitchFamily="34" charset="0"/>
              </a:rPr>
              <a:t>T</a:t>
            </a:r>
            <a:r>
              <a:rPr lang="en-US" sz="2150" dirty="0" smtClean="0">
                <a:latin typeface="Arial" panose="020B0604020202020204" pitchFamily="34" charset="0"/>
                <a:ea typeface="Verdana" panose="020B0604030504040204" pitchFamily="34" charset="0"/>
                <a:cs typeface="Arial" panose="020B0604020202020204" pitchFamily="34" charset="0"/>
              </a:rPr>
              <a:t>he </a:t>
            </a:r>
            <a:r>
              <a:rPr lang="en-US" sz="2150" dirty="0">
                <a:latin typeface="Arial" panose="020B0604020202020204" pitchFamily="34" charset="0"/>
                <a:ea typeface="Verdana" panose="020B0604030504040204" pitchFamily="34" charset="0"/>
                <a:cs typeface="Arial" panose="020B0604020202020204" pitchFamily="34" charset="0"/>
              </a:rPr>
              <a:t>cardiac </a:t>
            </a:r>
            <a:r>
              <a:rPr lang="en-US" sz="2150" dirty="0" smtClean="0">
                <a:latin typeface="Arial" panose="020B0604020202020204" pitchFamily="34" charset="0"/>
                <a:ea typeface="Verdana" panose="020B0604030504040204" pitchFamily="34" charset="0"/>
                <a:cs typeface="Arial" panose="020B0604020202020204" pitchFamily="34" charset="0"/>
              </a:rPr>
              <a:t>pulse (CP) follows </a:t>
            </a:r>
            <a:r>
              <a:rPr lang="en-US" sz="2150" dirty="0">
                <a:latin typeface="Arial" panose="020B0604020202020204" pitchFamily="34" charset="0"/>
                <a:ea typeface="Verdana" panose="020B0604030504040204" pitchFamily="34" charset="0"/>
                <a:cs typeface="Arial" panose="020B0604020202020204" pitchFamily="34" charset="0"/>
              </a:rPr>
              <a:t>the pulse wave velocity (PWV); </a:t>
            </a:r>
            <a:endParaRPr lang="en-US" sz="2150" dirty="0" smtClean="0">
              <a:latin typeface="Arial" panose="020B0604020202020204" pitchFamily="34" charset="0"/>
              <a:ea typeface="Verdana" panose="020B0604030504040204" pitchFamily="34" charset="0"/>
              <a:cs typeface="Arial" panose="020B0604020202020204" pitchFamily="34" charset="0"/>
            </a:endParaRPr>
          </a:p>
          <a:p>
            <a:pPr marL="514350" indent="-514350">
              <a:spcBef>
                <a:spcPts val="1000"/>
              </a:spcBef>
              <a:spcAft>
                <a:spcPts val="1000"/>
              </a:spcAft>
              <a:buAutoNum type="arabicParenBoth"/>
            </a:pPr>
            <a:r>
              <a:rPr lang="en-US" sz="2150" dirty="0">
                <a:latin typeface="Arial" panose="020B0604020202020204" pitchFamily="34" charset="0"/>
                <a:ea typeface="Verdana" panose="020B0604030504040204" pitchFamily="34" charset="0"/>
                <a:cs typeface="Arial" panose="020B0604020202020204" pitchFamily="34" charset="0"/>
              </a:rPr>
              <a:t>T</a:t>
            </a:r>
            <a:r>
              <a:rPr lang="en-US" sz="2150" dirty="0" smtClean="0">
                <a:latin typeface="Arial" panose="020B0604020202020204" pitchFamily="34" charset="0"/>
                <a:ea typeface="Verdana" panose="020B0604030504040204" pitchFamily="34" charset="0"/>
                <a:cs typeface="Arial" panose="020B0604020202020204" pitchFamily="34" charset="0"/>
              </a:rPr>
              <a:t>he </a:t>
            </a:r>
            <a:r>
              <a:rPr lang="en-US" sz="2150" dirty="0">
                <a:latin typeface="Arial" panose="020B0604020202020204" pitchFamily="34" charset="0"/>
                <a:ea typeface="Verdana" panose="020B0604030504040204" pitchFamily="34" charset="0"/>
                <a:cs typeface="Arial" panose="020B0604020202020204" pitchFamily="34" charset="0"/>
              </a:rPr>
              <a:t>interaction between CP and RP (</a:t>
            </a:r>
            <a:r>
              <a:rPr lang="en-US" sz="2150" dirty="0" err="1">
                <a:latin typeface="Arial" panose="020B0604020202020204" pitchFamily="34" charset="0"/>
                <a:ea typeface="Verdana" panose="020B0604030504040204" pitchFamily="34" charset="0"/>
                <a:cs typeface="Arial" panose="020B0604020202020204" pitchFamily="34" charset="0"/>
              </a:rPr>
              <a:t>InterCRP</a:t>
            </a:r>
            <a:r>
              <a:rPr lang="en-US" sz="2150" dirty="0">
                <a:latin typeface="Arial" panose="020B0604020202020204" pitchFamily="34" charset="0"/>
                <a:ea typeface="Verdana" panose="020B0604030504040204" pitchFamily="34" charset="0"/>
                <a:cs typeface="Arial" panose="020B0604020202020204" pitchFamily="34" charset="0"/>
              </a:rPr>
              <a:t>); </a:t>
            </a:r>
          </a:p>
          <a:p>
            <a:pPr marL="514350" indent="-514350">
              <a:spcBef>
                <a:spcPts val="1000"/>
              </a:spcBef>
              <a:spcAft>
                <a:spcPts val="1000"/>
              </a:spcAft>
              <a:buAutoNum type="arabicParenBoth"/>
            </a:pPr>
            <a:r>
              <a:rPr lang="en-US" sz="2150" dirty="0">
                <a:latin typeface="Arial" panose="020B0604020202020204" pitchFamily="34" charset="0"/>
                <a:ea typeface="Verdana" panose="020B0604030504040204" pitchFamily="34" charset="0"/>
                <a:cs typeface="Arial" panose="020B0604020202020204" pitchFamily="34" charset="0"/>
              </a:rPr>
              <a:t>T</a:t>
            </a:r>
            <a:r>
              <a:rPr lang="en-US" sz="2150" dirty="0" smtClean="0">
                <a:latin typeface="Arial" panose="020B0604020202020204" pitchFamily="34" charset="0"/>
                <a:ea typeface="Verdana" panose="020B0604030504040204" pitchFamily="34" charset="0"/>
                <a:cs typeface="Arial" panose="020B0604020202020204" pitchFamily="34" charset="0"/>
              </a:rPr>
              <a:t>he </a:t>
            </a:r>
            <a:r>
              <a:rPr lang="en-US" sz="2150" dirty="0">
                <a:latin typeface="Arial" panose="020B0604020202020204" pitchFamily="34" charset="0"/>
                <a:ea typeface="Verdana" panose="020B0604030504040204" pitchFamily="34" charset="0"/>
                <a:cs typeface="Arial" panose="020B0604020202020204" pitchFamily="34" charset="0"/>
              </a:rPr>
              <a:t>result of the respiratory response function (RRF) convolved with the </a:t>
            </a:r>
            <a:r>
              <a:rPr lang="en-US" sz="2150" dirty="0" smtClean="0">
                <a:latin typeface="Arial" panose="020B0604020202020204" pitchFamily="34" charset="0"/>
                <a:ea typeface="Verdana" panose="020B0604030504040204" pitchFamily="34" charset="0"/>
                <a:cs typeface="Arial" panose="020B0604020202020204" pitchFamily="34" charset="0"/>
              </a:rPr>
              <a:t>RVT; </a:t>
            </a:r>
          </a:p>
          <a:p>
            <a:pPr marL="514350" indent="-514350">
              <a:spcBef>
                <a:spcPts val="1000"/>
              </a:spcBef>
              <a:spcAft>
                <a:spcPts val="1000"/>
              </a:spcAft>
              <a:buAutoNum type="arabicParenBoth"/>
            </a:pPr>
            <a:r>
              <a:rPr lang="en-US" sz="2150" dirty="0" smtClean="0">
                <a:latin typeface="Arial" panose="020B0604020202020204" pitchFamily="34" charset="0"/>
                <a:ea typeface="Verdana" panose="020B0604030504040204" pitchFamily="34" charset="0"/>
                <a:cs typeface="Arial" panose="020B0604020202020204" pitchFamily="34" charset="0"/>
              </a:rPr>
              <a:t>The </a:t>
            </a:r>
            <a:r>
              <a:rPr lang="en-US" sz="2150" dirty="0">
                <a:latin typeface="Arial" panose="020B0604020202020204" pitchFamily="34" charset="0"/>
                <a:ea typeface="Verdana" panose="020B0604030504040204" pitchFamily="34" charset="0"/>
                <a:cs typeface="Arial" panose="020B0604020202020204" pitchFamily="34" charset="0"/>
              </a:rPr>
              <a:t>result of the cardiac response function (CRF) convolved with heart rate variability (HRV</a:t>
            </a:r>
            <a:r>
              <a:rPr lang="en-US" sz="2150" dirty="0" smtClean="0">
                <a:latin typeface="Arial" panose="020B0604020202020204" pitchFamily="34" charset="0"/>
                <a:ea typeface="Verdana" panose="020B0604030504040204" pitchFamily="34" charset="0"/>
                <a:cs typeface="Arial" panose="020B0604020202020204" pitchFamily="34" charset="0"/>
              </a:rPr>
              <a:t>); </a:t>
            </a:r>
          </a:p>
          <a:p>
            <a:pPr marL="514350" indent="-514350">
              <a:spcBef>
                <a:spcPts val="1000"/>
              </a:spcBef>
              <a:spcAft>
                <a:spcPts val="1000"/>
              </a:spcAft>
              <a:buAutoNum type="arabicParenBoth"/>
            </a:pPr>
            <a:r>
              <a:rPr lang="en-US" sz="2150" dirty="0" smtClean="0">
                <a:latin typeface="Arial" panose="020B0604020202020204" pitchFamily="34" charset="0"/>
                <a:ea typeface="Verdana" panose="020B0604030504040204" pitchFamily="34" charset="0"/>
                <a:cs typeface="Arial" panose="020B0604020202020204" pitchFamily="34" charset="0"/>
              </a:rPr>
              <a:t>Mayer </a:t>
            </a:r>
            <a:r>
              <a:rPr lang="en-US" sz="2150" dirty="0">
                <a:latin typeface="Arial" panose="020B0604020202020204" pitchFamily="34" charset="0"/>
                <a:ea typeface="Verdana" panose="020B0604030504040204" pitchFamily="34" charset="0"/>
                <a:cs typeface="Arial" panose="020B0604020202020204" pitchFamily="34" charset="0"/>
              </a:rPr>
              <a:t>waves </a:t>
            </a:r>
            <a:r>
              <a:rPr lang="en-US" sz="2150" dirty="0" smtClean="0">
                <a:latin typeface="Arial" panose="020B0604020202020204" pitchFamily="34" charset="0"/>
                <a:ea typeface="Verdana" panose="020B0604030504040204" pitchFamily="34" charset="0"/>
                <a:cs typeface="Arial" panose="020B0604020202020204" pitchFamily="34" charset="0"/>
              </a:rPr>
              <a:t>due to variation </a:t>
            </a:r>
            <a:r>
              <a:rPr lang="en-US" sz="2150" dirty="0">
                <a:latin typeface="Arial" panose="020B0604020202020204" pitchFamily="34" charset="0"/>
                <a:ea typeface="Verdana" panose="020B0604030504040204" pitchFamily="34" charset="0"/>
                <a:cs typeface="Arial" panose="020B0604020202020204" pitchFamily="34" charset="0"/>
              </a:rPr>
              <a:t>in arterial blood </a:t>
            </a:r>
            <a:r>
              <a:rPr lang="en-US" sz="2150" dirty="0" smtClean="0">
                <a:latin typeface="Arial" panose="020B0604020202020204" pitchFamily="34" charset="0"/>
                <a:ea typeface="Verdana" panose="020B0604030504040204" pitchFamily="34" charset="0"/>
                <a:cs typeface="Arial" panose="020B0604020202020204" pitchFamily="34" charset="0"/>
              </a:rPr>
              <a:t>pressure (BP). </a:t>
            </a:r>
            <a:endParaRPr lang="en-US" sz="2150" dirty="0">
              <a:latin typeface="Arial" panose="020B0604020202020204" pitchFamily="34" charset="0"/>
              <a:ea typeface="Verdana" panose="020B060403050404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24</a:t>
            </a:fld>
            <a:endParaRPr lang="en-US" dirty="0">
              <a:solidFill>
                <a:srgbClr val="000000">
                  <a:tint val="75000"/>
                </a:srgbClr>
              </a:solidFill>
            </a:endParaRPr>
          </a:p>
        </p:txBody>
      </p:sp>
      <p:sp>
        <p:nvSpPr>
          <p:cNvPr id="2"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The vertical displacement of the chest during regular respiration is then modeled for the </a:t>
            </a:r>
            <a:r>
              <a:rPr kumimoji="0" lang="en-US" altLang="en-US" sz="1000" b="0" i="1" u="none" strike="noStrike" cap="none" normalizeH="0" baseline="0" smtClean="0">
                <a:ln>
                  <a:noFill/>
                </a:ln>
                <a:solidFill>
                  <a:schemeClr val="tx1"/>
                </a:solidFill>
                <a:effectLst/>
                <a:latin typeface="Arial" pitchFamily="34" charset="0"/>
                <a:ea typeface="Times New Roman" pitchFamily="18" charset="0"/>
                <a:cs typeface="Arial" pitchFamily="34" charset="0"/>
              </a:rPr>
              <a:t>i</a:t>
            </a:r>
            <a:r>
              <a:rPr kumimoji="0" lang="en-US" altLang="en-US" sz="1000" b="0" i="0" u="none" strike="noStrike" cap="none" normalizeH="0" baseline="30000" smtClean="0">
                <a:ln>
                  <a:noFill/>
                </a:ln>
                <a:solidFill>
                  <a:schemeClr val="tx1"/>
                </a:solidFill>
                <a:effectLst/>
                <a:latin typeface="Arial" pitchFamily="34" charset="0"/>
                <a:ea typeface="Times New Roman" pitchFamily="18" charset="0"/>
                <a:cs typeface="Arial" pitchFamily="34" charset="0"/>
              </a:rPr>
              <a:t>th</a:t>
            </a: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cycle as</a:t>
            </a:r>
            <a:endParaRPr kumimoji="0" lang="en-US" alt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3" name="Object 2"/>
          <p:cNvGraphicFramePr>
            <a:graphicFrameLocks noChangeAspect="1"/>
          </p:cNvGraphicFramePr>
          <p:nvPr/>
        </p:nvGraphicFramePr>
        <p:xfrm>
          <a:off x="0" y="457200"/>
          <a:ext cx="1343025" cy="247650"/>
        </p:xfrm>
        <a:graphic>
          <a:graphicData uri="http://schemas.openxmlformats.org/presentationml/2006/ole">
            <mc:AlternateContent xmlns:mc="http://schemas.openxmlformats.org/markup-compatibility/2006">
              <mc:Choice xmlns:v="urn:schemas-microsoft-com:vml" Requires="v">
                <p:oleObj spid="_x0000_s13333" name="Equation" r:id="rId4" imgW="1333500" imgH="241300" progId="Equation.3">
                  <p:embed/>
                </p:oleObj>
              </mc:Choice>
              <mc:Fallback>
                <p:oleObj name="Equation" r:id="rId4" imgW="1333500" imgH="241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57200"/>
                        <a:ext cx="1343025" cy="24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28951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a:t>Presenting STANCE</a:t>
            </a:r>
            <a:r>
              <a:rPr lang="en-US" altLang="en-US" b="1" dirty="0"/>
              <a:t/>
            </a:r>
            <a:br>
              <a:rPr lang="en-US" altLang="en-US" b="1" dirty="0"/>
            </a:br>
            <a:r>
              <a:rPr lang="en-US" altLang="en-US" sz="2800" b="1" dirty="0">
                <a:solidFill>
                  <a:schemeClr val="accent1">
                    <a:lumMod val="60000"/>
                    <a:lumOff val="40000"/>
                  </a:schemeClr>
                </a:solidFill>
              </a:rPr>
              <a:t>Implementation 4D: r</a:t>
            </a:r>
            <a:r>
              <a:rPr lang="en-US" altLang="en-US" sz="2800" b="1" dirty="0" smtClean="0">
                <a:solidFill>
                  <a:schemeClr val="accent1">
                    <a:lumMod val="60000"/>
                    <a:lumOff val="40000"/>
                  </a:schemeClr>
                </a:solidFill>
              </a:rPr>
              <a:t>espiratory motion</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2" y="1381125"/>
            <a:ext cx="8421688" cy="5208588"/>
          </a:xfrm>
        </p:spPr>
        <p:txBody>
          <a:bodyPr/>
          <a:lstStyle/>
          <a:p>
            <a:r>
              <a:rPr lang="en-US" sz="2800" dirty="0" smtClean="0">
                <a:latin typeface="Garamond" panose="02020404030301010803" pitchFamily="18" charset="0"/>
              </a:rPr>
              <a:t>The modeling of physiological noise begins with modeling the chest displacement motion due to respiration. </a:t>
            </a:r>
            <a:endParaRPr lang="en-US" sz="2800" dirty="0">
              <a:latin typeface="Garamond" panose="02020404030301010803" pitchFamily="18" charset="0"/>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25</a:t>
            </a:fld>
            <a:endParaRPr lang="en-US" dirty="0">
              <a:solidFill>
                <a:srgbClr val="000000">
                  <a:tint val="75000"/>
                </a:srgbClr>
              </a:solidFill>
            </a:endParaRPr>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2360592"/>
            <a:ext cx="4191000" cy="31698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2318238"/>
            <a:ext cx="4114800" cy="32443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Arrow Connector 6"/>
          <p:cNvCxnSpPr>
            <a:endCxn id="15" idx="0"/>
          </p:cNvCxnSpPr>
          <p:nvPr/>
        </p:nvCxnSpPr>
        <p:spPr bwMode="auto">
          <a:xfrm>
            <a:off x="3928068" y="4000499"/>
            <a:ext cx="886819" cy="0"/>
          </a:xfrm>
          <a:prstGeom prst="straightConnector1">
            <a:avLst/>
          </a:prstGeom>
          <a:noFill/>
          <a:ln w="38100" cap="flat" cmpd="sng" algn="ctr">
            <a:solidFill>
              <a:schemeClr val="accent1"/>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9425" y="5486400"/>
            <a:ext cx="638175"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5486399"/>
            <a:ext cx="638175"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The vertical displacement of the chest during regular respiration is then modeled for the </a:t>
            </a:r>
            <a:r>
              <a:rPr kumimoji="0" lang="en-US" altLang="en-US" sz="1000" b="0" i="1" u="none" strike="noStrike" cap="none" normalizeH="0" baseline="0" smtClean="0">
                <a:ln>
                  <a:noFill/>
                </a:ln>
                <a:solidFill>
                  <a:schemeClr val="tx1"/>
                </a:solidFill>
                <a:effectLst/>
                <a:latin typeface="Arial" pitchFamily="34" charset="0"/>
                <a:ea typeface="Times New Roman" pitchFamily="18" charset="0"/>
                <a:cs typeface="Arial" pitchFamily="34" charset="0"/>
              </a:rPr>
              <a:t>i</a:t>
            </a:r>
            <a:r>
              <a:rPr kumimoji="0" lang="en-US" altLang="en-US" sz="1000" b="0" i="0" u="none" strike="noStrike" cap="none" normalizeH="0" baseline="30000" smtClean="0">
                <a:ln>
                  <a:noFill/>
                </a:ln>
                <a:solidFill>
                  <a:schemeClr val="tx1"/>
                </a:solidFill>
                <a:effectLst/>
                <a:latin typeface="Arial" pitchFamily="34" charset="0"/>
                <a:ea typeface="Times New Roman" pitchFamily="18" charset="0"/>
                <a:cs typeface="Arial" pitchFamily="34" charset="0"/>
              </a:rPr>
              <a:t>th</a:t>
            </a: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cycle as</a:t>
            </a:r>
            <a:endParaRPr kumimoji="0" lang="en-US" alt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3" name="Object 2"/>
          <p:cNvGraphicFramePr>
            <a:graphicFrameLocks noChangeAspect="1"/>
          </p:cNvGraphicFramePr>
          <p:nvPr/>
        </p:nvGraphicFramePr>
        <p:xfrm>
          <a:off x="0" y="457200"/>
          <a:ext cx="1343025" cy="247650"/>
        </p:xfrm>
        <a:graphic>
          <a:graphicData uri="http://schemas.openxmlformats.org/presentationml/2006/ole">
            <mc:AlternateContent xmlns:mc="http://schemas.openxmlformats.org/markup-compatibility/2006">
              <mc:Choice xmlns:v="urn:schemas-microsoft-com:vml" Requires="v">
                <p:oleObj spid="_x0000_s6176" name="Equation" r:id="rId7" imgW="1333500" imgH="241300" progId="Equation.3">
                  <p:embed/>
                </p:oleObj>
              </mc:Choice>
              <mc:Fallback>
                <p:oleObj name="Equation" r:id="rId7" imgW="1333500" imgH="24130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457200"/>
                        <a:ext cx="1343025" cy="24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76200" y="5791200"/>
            <a:ext cx="8686800" cy="969496"/>
          </a:xfrm>
          <a:prstGeom prst="rect">
            <a:avLst/>
          </a:prstGeom>
          <a:noFill/>
        </p:spPr>
        <p:txBody>
          <a:bodyPr wrap="square" rtlCol="0">
            <a:spAutoFit/>
          </a:bodyPr>
          <a:lstStyle/>
          <a:p>
            <a:r>
              <a:rPr lang="en-US" sz="1900" dirty="0"/>
              <a:t>The vertical displacement of the chest during regular respiration </a:t>
            </a:r>
            <a:r>
              <a:rPr lang="en-US" sz="1900" dirty="0" smtClean="0"/>
              <a:t>is modeled </a:t>
            </a:r>
            <a:r>
              <a:rPr lang="en-US" sz="1900" dirty="0"/>
              <a:t>for the </a:t>
            </a:r>
            <a:r>
              <a:rPr lang="en-US" sz="1900" i="1" dirty="0" err="1"/>
              <a:t>i</a:t>
            </a:r>
            <a:r>
              <a:rPr lang="en-US" sz="1900" baseline="30000" dirty="0" err="1"/>
              <a:t>th</a:t>
            </a:r>
            <a:r>
              <a:rPr lang="en-US" sz="1900" dirty="0"/>
              <a:t> cycle </a:t>
            </a:r>
            <a:r>
              <a:rPr lang="en-US" sz="1900" dirty="0" smtClean="0"/>
              <a:t>as                                  where </a:t>
            </a:r>
            <a:r>
              <a:rPr lang="en-US" sz="1900" i="1" dirty="0"/>
              <a:t>φ</a:t>
            </a:r>
            <a:r>
              <a:rPr lang="en-US" sz="1900" dirty="0"/>
              <a:t> </a:t>
            </a:r>
            <a:r>
              <a:rPr lang="en-US" sz="1900" dirty="0">
                <a:sym typeface="Symbol"/>
              </a:rPr>
              <a:t></a:t>
            </a:r>
            <a:r>
              <a:rPr lang="en-US" sz="1900" dirty="0"/>
              <a:t> [-0.5,+0.5] parametrizes the time/RI, relative to </a:t>
            </a:r>
            <a:endParaRPr lang="en-US" sz="1900" dirty="0" smtClean="0"/>
          </a:p>
          <a:p>
            <a:r>
              <a:rPr lang="en-US" sz="1900" dirty="0" smtClean="0"/>
              <a:t>the </a:t>
            </a:r>
            <a:r>
              <a:rPr lang="en-US" sz="1900" i="1" dirty="0" err="1"/>
              <a:t>i</a:t>
            </a:r>
            <a:r>
              <a:rPr lang="en-US" sz="1900" baseline="30000" dirty="0" err="1"/>
              <a:t>th</a:t>
            </a:r>
            <a:r>
              <a:rPr lang="en-US" sz="1900" dirty="0"/>
              <a:t> </a:t>
            </a:r>
            <a:r>
              <a:rPr lang="en-US" sz="1900" dirty="0" smtClean="0"/>
              <a:t>impulse; the </a:t>
            </a:r>
            <a:r>
              <a:rPr lang="en-US" sz="1900" dirty="0"/>
              <a:t>amplitude </a:t>
            </a:r>
            <a:r>
              <a:rPr lang="en-US" sz="1900" i="1" dirty="0"/>
              <a:t>A</a:t>
            </a:r>
            <a:r>
              <a:rPr lang="en-US" sz="1900" i="1" baseline="-25000" dirty="0"/>
              <a:t>i</a:t>
            </a:r>
            <a:r>
              <a:rPr lang="en-US" sz="1900" dirty="0"/>
              <a:t> is proportional to the RI with </a:t>
            </a:r>
            <a:r>
              <a:rPr lang="en-US" sz="1900" dirty="0" smtClean="0"/>
              <a:t>average </a:t>
            </a:r>
            <a:r>
              <a:rPr lang="en-US" sz="1900" dirty="0"/>
              <a:t>of 1.0 </a:t>
            </a:r>
            <a:r>
              <a:rPr lang="en-US" sz="1900" dirty="0" smtClean="0"/>
              <a:t>cm.</a:t>
            </a:r>
            <a:endParaRPr lang="en-US" sz="1900" dirty="0"/>
          </a:p>
        </p:txBody>
      </p:sp>
      <p:pic>
        <p:nvPicPr>
          <p:cNvPr id="6151"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0600" y="6100029"/>
            <a:ext cx="2000250" cy="3769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6200000">
            <a:off x="4243387" y="3862387"/>
            <a:ext cx="1419225"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0208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wipe(left)">
                                      <p:cBhvr>
                                        <p:cTn id="7" dur="500"/>
                                        <p:tgtEl>
                                          <p:spTgt spid="6146"/>
                                        </p:tgtEl>
                                      </p:cBhvr>
                                    </p:animEffect>
                                  </p:childTnLst>
                                </p:cTn>
                              </p:par>
                              <p:par>
                                <p:cTn id="8" presetID="22" presetClass="entr" presetSubtype="8"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6147"/>
                                        </p:tgtEl>
                                        <p:attrNameLst>
                                          <p:attrName>style.visibility</p:attrName>
                                        </p:attrNameLst>
                                      </p:cBhvr>
                                      <p:to>
                                        <p:strVal val="visible"/>
                                      </p:to>
                                    </p:set>
                                    <p:animEffect transition="in" filter="wipe(left)">
                                      <p:cBhvr>
                                        <p:cTn id="15" dur="500"/>
                                        <p:tgtEl>
                                          <p:spTgt spid="6147"/>
                                        </p:tgtEl>
                                      </p:cBhvr>
                                    </p:animEffect>
                                  </p:childTnLst>
                                </p:cTn>
                              </p:par>
                              <p:par>
                                <p:cTn id="16" presetID="1"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childTnLst>
                                </p:cTn>
                              </p:par>
                              <p:par>
                                <p:cTn id="18" presetID="22" presetClass="entr" presetSubtype="8"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par>
                                <p:cTn id="21" presetID="22" presetClass="entr" presetSubtype="8"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6151"/>
                                        </p:tgtEl>
                                        <p:attrNameLst>
                                          <p:attrName>style.visibility</p:attrName>
                                        </p:attrNameLst>
                                      </p:cBhvr>
                                      <p:to>
                                        <p:strVal val="visible"/>
                                      </p:to>
                                    </p:set>
                                    <p:animEffect transition="in" filter="fade">
                                      <p:cBhvr>
                                        <p:cTn id="33" dur="1000"/>
                                        <p:tgtEl>
                                          <p:spTgt spid="6151"/>
                                        </p:tgtEl>
                                      </p:cBhvr>
                                    </p:animEffect>
                                    <p:anim calcmode="lin" valueType="num">
                                      <p:cBhvr>
                                        <p:cTn id="34" dur="1000" fill="hold"/>
                                        <p:tgtEl>
                                          <p:spTgt spid="6151"/>
                                        </p:tgtEl>
                                        <p:attrNameLst>
                                          <p:attrName>ppt_x</p:attrName>
                                        </p:attrNameLst>
                                      </p:cBhvr>
                                      <p:tavLst>
                                        <p:tav tm="0">
                                          <p:val>
                                            <p:strVal val="#ppt_x"/>
                                          </p:val>
                                        </p:tav>
                                        <p:tav tm="100000">
                                          <p:val>
                                            <p:strVal val="#ppt_x"/>
                                          </p:val>
                                        </p:tav>
                                      </p:tavLst>
                                    </p:anim>
                                    <p:anim calcmode="lin" valueType="num">
                                      <p:cBhvr>
                                        <p:cTn id="35" dur="1000" fill="hold"/>
                                        <p:tgtEl>
                                          <p:spTgt spid="61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a:t>Presenting STANCE</a:t>
            </a:r>
            <a:r>
              <a:rPr lang="en-US" altLang="en-US" b="1" dirty="0"/>
              <a:t/>
            </a:r>
            <a:br>
              <a:rPr lang="en-US" altLang="en-US" b="1" dirty="0"/>
            </a:br>
            <a:r>
              <a:rPr lang="en-US" altLang="en-US" sz="2800" b="1" dirty="0">
                <a:solidFill>
                  <a:schemeClr val="accent1">
                    <a:lumMod val="60000"/>
                    <a:lumOff val="40000"/>
                  </a:schemeClr>
                </a:solidFill>
              </a:rPr>
              <a:t>Implementation 4D: r</a:t>
            </a:r>
            <a:r>
              <a:rPr lang="en-US" altLang="en-US" sz="2800" b="1" dirty="0" smtClean="0">
                <a:solidFill>
                  <a:schemeClr val="accent1">
                    <a:lumMod val="60000"/>
                    <a:lumOff val="40000"/>
                  </a:schemeClr>
                </a:solidFill>
              </a:rPr>
              <a:t>espiratory volume, RRF</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2" y="1381125"/>
            <a:ext cx="8421688" cy="5208588"/>
          </a:xfrm>
        </p:spPr>
        <p:txBody>
          <a:bodyPr/>
          <a:lstStyle/>
          <a:p>
            <a:r>
              <a:rPr lang="en-US" sz="2900" dirty="0" smtClean="0">
                <a:latin typeface="Garamond" panose="02020404030301010803" pitchFamily="18" charset="0"/>
              </a:rPr>
              <a:t>Next the respiratory volume and response are estimated. </a:t>
            </a:r>
            <a:endParaRPr lang="en-US" sz="2900" dirty="0">
              <a:latin typeface="Garamond" panose="02020404030301010803" pitchFamily="18" charset="0"/>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26</a:t>
            </a:fld>
            <a:endParaRPr lang="en-US" dirty="0">
              <a:solidFill>
                <a:srgbClr val="000000">
                  <a:tint val="75000"/>
                </a:srgbClr>
              </a:solidFill>
            </a:endParaRPr>
          </a:p>
        </p:txBody>
      </p:sp>
      <p:pic>
        <p:nvPicPr>
          <p:cNvPr id="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399" y="5381625"/>
            <a:ext cx="638175"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The vertical displacement of the chest during regular respiration is then modeled for the </a:t>
            </a:r>
            <a:r>
              <a:rPr kumimoji="0" lang="en-US" altLang="en-US" sz="1000" b="0" i="1" u="none" strike="noStrike" cap="none" normalizeH="0" baseline="0" smtClean="0">
                <a:ln>
                  <a:noFill/>
                </a:ln>
                <a:solidFill>
                  <a:schemeClr val="tx1"/>
                </a:solidFill>
                <a:effectLst/>
                <a:latin typeface="Arial" pitchFamily="34" charset="0"/>
                <a:ea typeface="Times New Roman" pitchFamily="18" charset="0"/>
                <a:cs typeface="Arial" pitchFamily="34" charset="0"/>
              </a:rPr>
              <a:t>i</a:t>
            </a:r>
            <a:r>
              <a:rPr kumimoji="0" lang="en-US" altLang="en-US" sz="1000" b="0" i="0" u="none" strike="noStrike" cap="none" normalizeH="0" baseline="30000" smtClean="0">
                <a:ln>
                  <a:noFill/>
                </a:ln>
                <a:solidFill>
                  <a:schemeClr val="tx1"/>
                </a:solidFill>
                <a:effectLst/>
                <a:latin typeface="Arial" pitchFamily="34" charset="0"/>
                <a:ea typeface="Times New Roman" pitchFamily="18" charset="0"/>
                <a:cs typeface="Arial" pitchFamily="34" charset="0"/>
              </a:rPr>
              <a:t>th</a:t>
            </a: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cycle as</a:t>
            </a:r>
            <a:endParaRPr kumimoji="0" lang="en-US" alt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3" name="Object 2"/>
          <p:cNvGraphicFramePr>
            <a:graphicFrameLocks noChangeAspect="1"/>
          </p:cNvGraphicFramePr>
          <p:nvPr/>
        </p:nvGraphicFramePr>
        <p:xfrm>
          <a:off x="0" y="457200"/>
          <a:ext cx="1343025" cy="247650"/>
        </p:xfrm>
        <a:graphic>
          <a:graphicData uri="http://schemas.openxmlformats.org/presentationml/2006/ole">
            <mc:AlternateContent xmlns:mc="http://schemas.openxmlformats.org/markup-compatibility/2006">
              <mc:Choice xmlns:v="urn:schemas-microsoft-com:vml" Requires="v">
                <p:oleObj spid="_x0000_s9253" name="Equation" r:id="rId5" imgW="1333500" imgH="241300" progId="Equation.3">
                  <p:embed/>
                </p:oleObj>
              </mc:Choice>
              <mc:Fallback>
                <p:oleObj name="Equation" r:id="rId5" imgW="1333500" imgH="2413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57200"/>
                        <a:ext cx="1343025" cy="24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4"/>
          <p:cNvSpPr/>
          <p:nvPr/>
        </p:nvSpPr>
        <p:spPr bwMode="auto">
          <a:xfrm>
            <a:off x="3429000" y="2819400"/>
            <a:ext cx="838200" cy="722698"/>
          </a:xfrm>
          <a:prstGeom prst="rect">
            <a:avLst/>
          </a:prstGeom>
          <a:solidFill>
            <a:schemeClr val="bg1"/>
          </a:solidFill>
          <a:ln w="12700" cap="flat" cmpd="sng" algn="ctr">
            <a:noFill/>
            <a:prstDash val="solid"/>
            <a:round/>
            <a:headEnd type="none" w="med" len="med"/>
            <a:tailEnd type="none" w="med" len="med"/>
          </a:ln>
          <a:effec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pic>
        <p:nvPicPr>
          <p:cNvPr id="922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0719" y="1981200"/>
            <a:ext cx="4079124" cy="340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Rectangle 17"/>
          <p:cNvSpPr/>
          <p:nvPr/>
        </p:nvSpPr>
        <p:spPr bwMode="auto">
          <a:xfrm>
            <a:off x="7620000" y="4495800"/>
            <a:ext cx="1143000" cy="570298"/>
          </a:xfrm>
          <a:prstGeom prst="rect">
            <a:avLst/>
          </a:prstGeom>
          <a:solidFill>
            <a:schemeClr val="bg1"/>
          </a:solidFill>
          <a:ln w="50800" cap="flat" cmpd="sng" algn="ctr">
            <a:solidFill>
              <a:schemeClr val="bg1"/>
            </a:solidFill>
            <a:prstDash val="solid"/>
            <a:round/>
            <a:headEnd type="none" w="med" len="med"/>
            <a:tailEnd type="none" w="med" len="med"/>
          </a:ln>
          <a:effec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pic>
        <p:nvPicPr>
          <p:cNvPr id="9222"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24649" y="4382702"/>
            <a:ext cx="1791105" cy="4940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5"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5711461"/>
            <a:ext cx="4800600" cy="613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7"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53000" y="5702324"/>
            <a:ext cx="3571875" cy="5460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8"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53000" y="6287718"/>
            <a:ext cx="3849419" cy="431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43" name="Picture 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721" y="1904999"/>
            <a:ext cx="4742121" cy="36576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1" name="Straight Arrow Connector 20"/>
          <p:cNvCxnSpPr/>
          <p:nvPr/>
        </p:nvCxnSpPr>
        <p:spPr bwMode="auto">
          <a:xfrm>
            <a:off x="4403607" y="2286000"/>
            <a:ext cx="854193" cy="685800"/>
          </a:xfrm>
          <a:prstGeom prst="straightConnector1">
            <a:avLst/>
          </a:prstGeom>
          <a:noFill/>
          <a:ln w="38100" cap="flat" cmpd="sng" algn="ctr">
            <a:solidFill>
              <a:srgbClr val="0070C0"/>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7454" y="5381624"/>
            <a:ext cx="638175"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440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243"/>
                                        </p:tgtEl>
                                        <p:attrNameLst>
                                          <p:attrName>style.visibility</p:attrName>
                                        </p:attrNameLst>
                                      </p:cBhvr>
                                      <p:to>
                                        <p:strVal val="visible"/>
                                      </p:to>
                                    </p:set>
                                    <p:animEffect transition="in" filter="wipe(left)">
                                      <p:cBhvr>
                                        <p:cTn id="7" dur="500"/>
                                        <p:tgtEl>
                                          <p:spTgt spid="9243"/>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75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9221"/>
                                        </p:tgtEl>
                                        <p:attrNameLst>
                                          <p:attrName>style.visibility</p:attrName>
                                        </p:attrNameLst>
                                      </p:cBhvr>
                                      <p:to>
                                        <p:strVal val="visible"/>
                                      </p:to>
                                    </p:set>
                                    <p:animEffect transition="in" filter="wipe(left)">
                                      <p:cBhvr>
                                        <p:cTn id="23" dur="500"/>
                                        <p:tgtEl>
                                          <p:spTgt spid="9221"/>
                                        </p:tgtEl>
                                      </p:cBhvr>
                                    </p:animEffect>
                                  </p:childTnLst>
                                </p:cTn>
                              </p:par>
                              <p:par>
                                <p:cTn id="24" presetID="1"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childTnLst>
                                </p:cTn>
                              </p:par>
                              <p:par>
                                <p:cTn id="26" presetID="22" presetClass="entr" presetSubtype="8"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left)">
                                      <p:cBhvr>
                                        <p:cTn id="28" dur="500"/>
                                        <p:tgtEl>
                                          <p:spTgt spid="8"/>
                                        </p:tgtEl>
                                      </p:cBhvr>
                                    </p:animEffect>
                                  </p:childTnLst>
                                </p:cTn>
                              </p:par>
                              <p:par>
                                <p:cTn id="29" presetID="22" presetClass="entr" presetSubtype="8" fill="hold" nodeType="withEffect">
                                  <p:stCondLst>
                                    <p:cond delay="0"/>
                                  </p:stCondLst>
                                  <p:childTnLst>
                                    <p:set>
                                      <p:cBhvr>
                                        <p:cTn id="30" dur="1" fill="hold">
                                          <p:stCondLst>
                                            <p:cond delay="0"/>
                                          </p:stCondLst>
                                        </p:cTn>
                                        <p:tgtEl>
                                          <p:spTgt spid="9222"/>
                                        </p:tgtEl>
                                        <p:attrNameLst>
                                          <p:attrName>style.visibility</p:attrName>
                                        </p:attrNameLst>
                                      </p:cBhvr>
                                      <p:to>
                                        <p:strVal val="visible"/>
                                      </p:to>
                                    </p:set>
                                    <p:animEffect transition="in" filter="wipe(left)">
                                      <p:cBhvr>
                                        <p:cTn id="31"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a:t>Presenting STANCE</a:t>
            </a:r>
            <a:r>
              <a:rPr lang="en-US" altLang="en-US" b="1" dirty="0"/>
              <a:t/>
            </a:r>
            <a:br>
              <a:rPr lang="en-US" altLang="en-US" b="1" dirty="0"/>
            </a:br>
            <a:r>
              <a:rPr lang="en-US" altLang="en-US" sz="2800" b="1" dirty="0">
                <a:solidFill>
                  <a:schemeClr val="accent1">
                    <a:lumMod val="60000"/>
                    <a:lumOff val="40000"/>
                  </a:schemeClr>
                </a:solidFill>
              </a:rPr>
              <a:t>Implementation 4D: </a:t>
            </a:r>
            <a:r>
              <a:rPr lang="en-US" altLang="en-US" sz="2800" b="1" dirty="0" smtClean="0">
                <a:solidFill>
                  <a:schemeClr val="accent1">
                    <a:lumMod val="60000"/>
                    <a:lumOff val="40000"/>
                  </a:schemeClr>
                </a:solidFill>
              </a:rPr>
              <a:t>Cardiac noise</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2" y="1381125"/>
            <a:ext cx="8574088" cy="5208588"/>
          </a:xfrm>
        </p:spPr>
        <p:txBody>
          <a:bodyPr/>
          <a:lstStyle/>
          <a:p>
            <a:pPr marL="0" indent="0">
              <a:spcBef>
                <a:spcPts val="600"/>
              </a:spcBef>
              <a:spcAft>
                <a:spcPts val="600"/>
              </a:spcAft>
            </a:pPr>
            <a:r>
              <a:rPr lang="en-US" sz="2200" dirty="0" smtClean="0">
                <a:latin typeface="Garamond" panose="02020404030301010803" pitchFamily="18" charset="0"/>
              </a:rPr>
              <a:t>The modeling of cardiac noise begins with modeling of the instantaneous heart beat rate from an </a:t>
            </a:r>
            <a:r>
              <a:rPr lang="en-US" sz="2200" dirty="0">
                <a:latin typeface="Garamond" panose="02020404030301010803" pitchFamily="18" charset="0"/>
              </a:rPr>
              <a:t>Integral Pulse Frequency Modulation (IPFM) </a:t>
            </a:r>
            <a:r>
              <a:rPr lang="en-US" sz="2200" dirty="0" smtClean="0">
                <a:latin typeface="Garamond" panose="02020404030301010803" pitchFamily="18" charset="0"/>
              </a:rPr>
              <a:t> model.</a:t>
            </a:r>
            <a:endParaRPr lang="en-US" sz="2200" dirty="0">
              <a:latin typeface="Garamond" panose="02020404030301010803" pitchFamily="18" charset="0"/>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27</a:t>
            </a:fld>
            <a:endParaRPr lang="en-US" dirty="0">
              <a:solidFill>
                <a:srgbClr val="000000">
                  <a:tint val="75000"/>
                </a:srgbClr>
              </a:solidFill>
            </a:endParaRPr>
          </a:p>
        </p:txBody>
      </p:sp>
      <p:sp>
        <p:nvSpPr>
          <p:cNvPr id="2"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The vertical displacement of the chest during regular respiration is then modeled for the </a:t>
            </a:r>
            <a:r>
              <a:rPr kumimoji="0" lang="en-US" altLang="en-US" sz="1000" b="0" i="1" u="none" strike="noStrike" cap="none" normalizeH="0" baseline="0" smtClean="0">
                <a:ln>
                  <a:noFill/>
                </a:ln>
                <a:solidFill>
                  <a:schemeClr val="tx1"/>
                </a:solidFill>
                <a:effectLst/>
                <a:latin typeface="Arial" pitchFamily="34" charset="0"/>
                <a:ea typeface="Times New Roman" pitchFamily="18" charset="0"/>
                <a:cs typeface="Arial" pitchFamily="34" charset="0"/>
              </a:rPr>
              <a:t>i</a:t>
            </a:r>
            <a:r>
              <a:rPr kumimoji="0" lang="en-US" altLang="en-US" sz="1000" b="0" i="0" u="none" strike="noStrike" cap="none" normalizeH="0" baseline="30000" smtClean="0">
                <a:ln>
                  <a:noFill/>
                </a:ln>
                <a:solidFill>
                  <a:schemeClr val="tx1"/>
                </a:solidFill>
                <a:effectLst/>
                <a:latin typeface="Arial" pitchFamily="34" charset="0"/>
                <a:ea typeface="Times New Roman" pitchFamily="18" charset="0"/>
                <a:cs typeface="Arial" pitchFamily="34" charset="0"/>
              </a:rPr>
              <a:t>th</a:t>
            </a: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cycle as</a:t>
            </a:r>
            <a:endParaRPr kumimoji="0" lang="en-US" alt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3" name="Object 2"/>
          <p:cNvGraphicFramePr>
            <a:graphicFrameLocks noChangeAspect="1"/>
          </p:cNvGraphicFramePr>
          <p:nvPr/>
        </p:nvGraphicFramePr>
        <p:xfrm>
          <a:off x="0" y="457200"/>
          <a:ext cx="1343025" cy="247650"/>
        </p:xfrm>
        <a:graphic>
          <a:graphicData uri="http://schemas.openxmlformats.org/presentationml/2006/ole">
            <mc:AlternateContent xmlns:mc="http://schemas.openxmlformats.org/markup-compatibility/2006">
              <mc:Choice xmlns:v="urn:schemas-microsoft-com:vml" Requires="v">
                <p:oleObj spid="_x0000_s10270" name="Equation" r:id="rId4" imgW="1333500" imgH="241300" progId="Equation.3">
                  <p:embed/>
                </p:oleObj>
              </mc:Choice>
              <mc:Fallback>
                <p:oleObj name="Equation" r:id="rId4" imgW="1333500" imgH="241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57200"/>
                        <a:ext cx="1343025" cy="24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7" name="Straight Arrow Connector 16"/>
          <p:cNvCxnSpPr/>
          <p:nvPr/>
        </p:nvCxnSpPr>
        <p:spPr bwMode="auto">
          <a:xfrm>
            <a:off x="4137653" y="3947612"/>
            <a:ext cx="643932" cy="1"/>
          </a:xfrm>
          <a:prstGeom prst="straightConnector1">
            <a:avLst/>
          </a:prstGeom>
          <a:noFill/>
          <a:ln w="38100" cap="flat" cmpd="sng" algn="ctr">
            <a:solidFill>
              <a:schemeClr val="bg2">
                <a:lumMod val="50000"/>
              </a:schemeClr>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24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5781765"/>
            <a:ext cx="2527831" cy="5428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a:xfrm>
            <a:off x="152400" y="6260068"/>
            <a:ext cx="4114800" cy="369332"/>
          </a:xfrm>
          <a:prstGeom prst="rect">
            <a:avLst/>
          </a:prstGeom>
        </p:spPr>
        <p:txBody>
          <a:bodyPr wrap="square">
            <a:spAutoFit/>
          </a:bodyPr>
          <a:lstStyle/>
          <a:p>
            <a:r>
              <a:rPr lang="en-US" dirty="0"/>
              <a:t>The instantaneous heart rate </a:t>
            </a:r>
            <a:r>
              <a:rPr lang="en-US" dirty="0" smtClean="0"/>
              <a:t>= (</a:t>
            </a:r>
            <a:r>
              <a:rPr lang="en-US" dirty="0"/>
              <a:t>1 + </a:t>
            </a:r>
            <a:r>
              <a:rPr lang="en-US" i="1" dirty="0"/>
              <a:t>m</a:t>
            </a:r>
            <a:r>
              <a:rPr lang="en-US" dirty="0"/>
              <a:t>(</a:t>
            </a:r>
            <a:r>
              <a:rPr lang="en-US" i="1" dirty="0"/>
              <a:t>t</a:t>
            </a:r>
            <a:r>
              <a:rPr lang="en-US" dirty="0"/>
              <a:t>))/</a:t>
            </a:r>
            <a:r>
              <a:rPr lang="en-US" i="1" dirty="0" smtClean="0"/>
              <a:t>T</a:t>
            </a:r>
            <a:endParaRPr lang="en-US" dirty="0"/>
          </a:p>
        </p:txBody>
      </p:sp>
      <p:sp>
        <p:nvSpPr>
          <p:cNvPr id="12" name="Rectangle 11"/>
          <p:cNvSpPr/>
          <p:nvPr/>
        </p:nvSpPr>
        <p:spPr>
          <a:xfrm>
            <a:off x="4267200" y="5657671"/>
            <a:ext cx="4977417" cy="1200329"/>
          </a:xfrm>
          <a:prstGeom prst="rect">
            <a:avLst/>
          </a:prstGeom>
        </p:spPr>
        <p:txBody>
          <a:bodyPr wrap="square">
            <a:spAutoFit/>
          </a:bodyPr>
          <a:lstStyle/>
          <a:p>
            <a:r>
              <a:rPr lang="en-US" dirty="0"/>
              <a:t>Analysis of HRV data for healthy subjects in a supine position yields a set of three almost equally weighted spectral bands </a:t>
            </a:r>
            <a:r>
              <a:rPr lang="en-US" dirty="0" smtClean="0"/>
              <a:t>at (VLF) </a:t>
            </a:r>
            <a:r>
              <a:rPr lang="en-US" i="1" dirty="0"/>
              <a:t>ω</a:t>
            </a:r>
            <a:r>
              <a:rPr lang="en-US" baseline="-25000" dirty="0"/>
              <a:t>1</a:t>
            </a:r>
            <a:r>
              <a:rPr lang="en-US" dirty="0"/>
              <a:t> = 0.01-0.03</a:t>
            </a:r>
            <a:r>
              <a:rPr lang="en-US" dirty="0" smtClean="0"/>
              <a:t>, (LF) </a:t>
            </a:r>
            <a:r>
              <a:rPr lang="en-US" i="1" dirty="0"/>
              <a:t>ω</a:t>
            </a:r>
            <a:r>
              <a:rPr lang="en-US" baseline="-25000" dirty="0"/>
              <a:t>2</a:t>
            </a:r>
            <a:r>
              <a:rPr lang="en-US" dirty="0"/>
              <a:t> = 0.09-0.11 </a:t>
            </a:r>
            <a:r>
              <a:rPr lang="en-US" dirty="0" smtClean="0"/>
              <a:t>and (HF) </a:t>
            </a:r>
            <a:r>
              <a:rPr lang="en-US" i="1" dirty="0"/>
              <a:t>ω</a:t>
            </a:r>
            <a:r>
              <a:rPr lang="en-US" baseline="-25000" dirty="0"/>
              <a:t>3</a:t>
            </a:r>
            <a:r>
              <a:rPr lang="en-US" dirty="0"/>
              <a:t> = 0.2-0.3 </a:t>
            </a:r>
            <a:r>
              <a:rPr lang="en-US" dirty="0" smtClean="0"/>
              <a:t>Hz</a:t>
            </a:r>
            <a:r>
              <a:rPr lang="en-US" dirty="0"/>
              <a:t>.</a:t>
            </a:r>
          </a:p>
        </p:txBody>
      </p:sp>
      <p:pic>
        <p:nvPicPr>
          <p:cNvPr id="10263" name="Picture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2133600"/>
            <a:ext cx="4267200" cy="3613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5" name="Picture 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81585" y="2120501"/>
            <a:ext cx="4362415" cy="35371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0873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0263"/>
                                        </p:tgtEl>
                                        <p:attrNameLst>
                                          <p:attrName>style.visibility</p:attrName>
                                        </p:attrNameLst>
                                      </p:cBhvr>
                                      <p:to>
                                        <p:strVal val="visible"/>
                                      </p:to>
                                    </p:set>
                                    <p:animEffect transition="in" filter="wipe(left)">
                                      <p:cBhvr>
                                        <p:cTn id="23" dur="500"/>
                                        <p:tgtEl>
                                          <p:spTgt spid="10263"/>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par>
                                <p:cTn id="28" presetID="22" presetClass="entr" presetSubtype="8" fill="hold" nodeType="withEffect">
                                  <p:stCondLst>
                                    <p:cond delay="0"/>
                                  </p:stCondLst>
                                  <p:childTnLst>
                                    <p:set>
                                      <p:cBhvr>
                                        <p:cTn id="29" dur="1" fill="hold">
                                          <p:stCondLst>
                                            <p:cond delay="0"/>
                                          </p:stCondLst>
                                        </p:cTn>
                                        <p:tgtEl>
                                          <p:spTgt spid="10265"/>
                                        </p:tgtEl>
                                        <p:attrNameLst>
                                          <p:attrName>style.visibility</p:attrName>
                                        </p:attrNameLst>
                                      </p:cBhvr>
                                      <p:to>
                                        <p:strVal val="visible"/>
                                      </p:to>
                                    </p:set>
                                    <p:animEffect transition="in" filter="wipe(left)">
                                      <p:cBhvr>
                                        <p:cTn id="30" dur="500"/>
                                        <p:tgtEl>
                                          <p:spTgt spid="102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a:t>Presenting STANCE</a:t>
            </a:r>
            <a:r>
              <a:rPr lang="en-US" altLang="en-US" b="1" dirty="0"/>
              <a:t/>
            </a:r>
            <a:br>
              <a:rPr lang="en-US" altLang="en-US" b="1" dirty="0"/>
            </a:br>
            <a:r>
              <a:rPr lang="en-US" altLang="en-US" sz="2800" b="1" dirty="0">
                <a:solidFill>
                  <a:schemeClr val="accent1">
                    <a:lumMod val="60000"/>
                    <a:lumOff val="40000"/>
                  </a:schemeClr>
                </a:solidFill>
              </a:rPr>
              <a:t>Implementation 4D: </a:t>
            </a:r>
            <a:r>
              <a:rPr lang="en-US" altLang="en-US" sz="2800" b="1" dirty="0" smtClean="0">
                <a:solidFill>
                  <a:schemeClr val="accent1">
                    <a:lumMod val="60000"/>
                    <a:lumOff val="40000"/>
                  </a:schemeClr>
                </a:solidFill>
              </a:rPr>
              <a:t>Pulse wave velocity, CRF</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2" y="1381125"/>
            <a:ext cx="8421688" cy="5208588"/>
          </a:xfrm>
        </p:spPr>
        <p:txBody>
          <a:bodyPr/>
          <a:lstStyle/>
          <a:p>
            <a:r>
              <a:rPr lang="en-US" sz="2900" dirty="0" smtClean="0">
                <a:latin typeface="Garamond" panose="02020404030301010803" pitchFamily="18" charset="0"/>
              </a:rPr>
              <a:t>Next the cardiac pulse and response are estimated. </a:t>
            </a:r>
            <a:endParaRPr lang="en-US" sz="2900" dirty="0">
              <a:latin typeface="Garamond" panose="02020404030301010803" pitchFamily="18" charset="0"/>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28</a:t>
            </a:fld>
            <a:endParaRPr lang="en-US" dirty="0">
              <a:solidFill>
                <a:srgbClr val="000000">
                  <a:tint val="75000"/>
                </a:srgbClr>
              </a:solidFill>
            </a:endParaRPr>
          </a:p>
        </p:txBody>
      </p:sp>
      <p:sp>
        <p:nvSpPr>
          <p:cNvPr id="2"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The vertical displacement of the chest during regular respiration is then modeled for the </a:t>
            </a:r>
            <a:r>
              <a:rPr kumimoji="0" lang="en-US" altLang="en-US" sz="1000" b="0" i="1" u="none" strike="noStrike" cap="none" normalizeH="0" baseline="0" smtClean="0">
                <a:ln>
                  <a:noFill/>
                </a:ln>
                <a:solidFill>
                  <a:schemeClr val="tx1"/>
                </a:solidFill>
                <a:effectLst/>
                <a:latin typeface="Arial" pitchFamily="34" charset="0"/>
                <a:ea typeface="Times New Roman" pitchFamily="18" charset="0"/>
                <a:cs typeface="Arial" pitchFamily="34" charset="0"/>
              </a:rPr>
              <a:t>i</a:t>
            </a:r>
            <a:r>
              <a:rPr kumimoji="0" lang="en-US" altLang="en-US" sz="1000" b="0" i="0" u="none" strike="noStrike" cap="none" normalizeH="0" baseline="30000" smtClean="0">
                <a:ln>
                  <a:noFill/>
                </a:ln>
                <a:solidFill>
                  <a:schemeClr val="tx1"/>
                </a:solidFill>
                <a:effectLst/>
                <a:latin typeface="Arial" pitchFamily="34" charset="0"/>
                <a:ea typeface="Times New Roman" pitchFamily="18" charset="0"/>
                <a:cs typeface="Arial" pitchFamily="34" charset="0"/>
              </a:rPr>
              <a:t>th</a:t>
            </a: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cycle as</a:t>
            </a:r>
            <a:endParaRPr kumimoji="0" lang="en-US" alt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3" name="Object 2"/>
          <p:cNvGraphicFramePr>
            <a:graphicFrameLocks noChangeAspect="1"/>
          </p:cNvGraphicFramePr>
          <p:nvPr/>
        </p:nvGraphicFramePr>
        <p:xfrm>
          <a:off x="0" y="457200"/>
          <a:ext cx="1343025" cy="247650"/>
        </p:xfrm>
        <a:graphic>
          <a:graphicData uri="http://schemas.openxmlformats.org/presentationml/2006/ole">
            <mc:AlternateContent xmlns:mc="http://schemas.openxmlformats.org/markup-compatibility/2006">
              <mc:Choice xmlns:v="urn:schemas-microsoft-com:vml" Requires="v">
                <p:oleObj spid="_x0000_s11299" name="Equation" r:id="rId4" imgW="1333500" imgH="241300" progId="Equation.3">
                  <p:embed/>
                </p:oleObj>
              </mc:Choice>
              <mc:Fallback>
                <p:oleObj name="Equation" r:id="rId4" imgW="1333500" imgH="241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57200"/>
                        <a:ext cx="1343025" cy="24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4"/>
          <p:cNvSpPr/>
          <p:nvPr/>
        </p:nvSpPr>
        <p:spPr bwMode="auto">
          <a:xfrm>
            <a:off x="3429000" y="2819400"/>
            <a:ext cx="838200" cy="722698"/>
          </a:xfrm>
          <a:prstGeom prst="rect">
            <a:avLst/>
          </a:prstGeom>
          <a:solidFill>
            <a:schemeClr val="bg1"/>
          </a:solidFill>
          <a:ln w="12700" cap="flat" cmpd="sng" algn="ctr">
            <a:noFill/>
            <a:prstDash val="solid"/>
            <a:round/>
            <a:headEnd type="none" w="med" len="med"/>
            <a:tailEnd type="none" w="med" len="med"/>
          </a:ln>
          <a:effec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sp>
        <p:nvSpPr>
          <p:cNvPr id="18" name="Rectangle 17"/>
          <p:cNvSpPr/>
          <p:nvPr/>
        </p:nvSpPr>
        <p:spPr bwMode="auto">
          <a:xfrm>
            <a:off x="7315200" y="4306502"/>
            <a:ext cx="1143000" cy="570298"/>
          </a:xfrm>
          <a:prstGeom prst="rect">
            <a:avLst/>
          </a:prstGeom>
          <a:solidFill>
            <a:schemeClr val="bg1"/>
          </a:solidFill>
          <a:ln w="50800" cap="flat" cmpd="sng" algn="ctr">
            <a:solidFill>
              <a:schemeClr val="bg1"/>
            </a:solidFill>
            <a:prstDash val="solid"/>
            <a:round/>
            <a:headEnd type="none" w="med" len="med"/>
            <a:tailEnd type="none" w="med" len="med"/>
          </a:ln>
          <a:effec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sp>
        <p:nvSpPr>
          <p:cNvPr id="22" name="Rectangle 21"/>
          <p:cNvSpPr/>
          <p:nvPr/>
        </p:nvSpPr>
        <p:spPr bwMode="auto">
          <a:xfrm>
            <a:off x="7620000" y="3542097"/>
            <a:ext cx="1066800" cy="528217"/>
          </a:xfrm>
          <a:prstGeom prst="rect">
            <a:avLst/>
          </a:prstGeom>
          <a:solidFill>
            <a:schemeClr val="bg1"/>
          </a:solidFill>
          <a:ln w="12700" cap="flat" cmpd="sng" algn="ctr">
            <a:noFill/>
            <a:prstDash val="solid"/>
            <a:round/>
            <a:headEnd type="none" w="med" len="med"/>
            <a:tailEnd type="none" w="med" len="med"/>
          </a:ln>
          <a:effec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sp>
        <p:nvSpPr>
          <p:cNvPr id="23" name="Rectangle 22"/>
          <p:cNvSpPr/>
          <p:nvPr/>
        </p:nvSpPr>
        <p:spPr bwMode="auto">
          <a:xfrm>
            <a:off x="2258277" y="2367383"/>
            <a:ext cx="1066800" cy="528217"/>
          </a:xfrm>
          <a:prstGeom prst="rect">
            <a:avLst/>
          </a:prstGeom>
          <a:solidFill>
            <a:schemeClr val="bg1"/>
          </a:solidFill>
          <a:ln w="66675" cap="flat" cmpd="sng" algn="ctr">
            <a:solidFill>
              <a:schemeClr val="bg1"/>
            </a:solidFill>
            <a:prstDash val="solid"/>
            <a:round/>
            <a:headEnd type="none" w="med" len="med"/>
            <a:tailEnd type="none" w="med" len="med"/>
          </a:ln>
          <a:effec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pic>
        <p:nvPicPr>
          <p:cNvPr id="1126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3000" y="6258550"/>
            <a:ext cx="3891887" cy="599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72"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 y="6271984"/>
            <a:ext cx="4183252" cy="5860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71"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7800" y="5626939"/>
            <a:ext cx="3200400" cy="5978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89" name="Picture 2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 y="1951104"/>
            <a:ext cx="4419600" cy="3668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91" name="Picture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25072" y="2027304"/>
            <a:ext cx="4718928" cy="3611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93" name="Picture 2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4800" y="5715000"/>
            <a:ext cx="4543425" cy="42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2851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289"/>
                                        </p:tgtEl>
                                        <p:attrNameLst>
                                          <p:attrName>style.visibility</p:attrName>
                                        </p:attrNameLst>
                                      </p:cBhvr>
                                      <p:to>
                                        <p:strVal val="visible"/>
                                      </p:to>
                                    </p:set>
                                    <p:animEffect transition="in" filter="wipe(left)">
                                      <p:cBhvr>
                                        <p:cTn id="7" dur="500"/>
                                        <p:tgtEl>
                                          <p:spTgt spid="1128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1272"/>
                                        </p:tgtEl>
                                        <p:attrNameLst>
                                          <p:attrName>style.visibility</p:attrName>
                                        </p:attrNameLst>
                                      </p:cBhvr>
                                      <p:to>
                                        <p:strVal val="visible"/>
                                      </p:to>
                                    </p:set>
                                    <p:animEffect transition="in" filter="fade">
                                      <p:cBhvr>
                                        <p:cTn id="12" dur="1000"/>
                                        <p:tgtEl>
                                          <p:spTgt spid="11272"/>
                                        </p:tgtEl>
                                      </p:cBhvr>
                                    </p:animEffect>
                                    <p:anim calcmode="lin" valueType="num">
                                      <p:cBhvr>
                                        <p:cTn id="13" dur="1000" fill="hold"/>
                                        <p:tgtEl>
                                          <p:spTgt spid="11272"/>
                                        </p:tgtEl>
                                        <p:attrNameLst>
                                          <p:attrName>ppt_x</p:attrName>
                                        </p:attrNameLst>
                                      </p:cBhvr>
                                      <p:tavLst>
                                        <p:tav tm="0">
                                          <p:val>
                                            <p:strVal val="#ppt_x"/>
                                          </p:val>
                                        </p:tav>
                                        <p:tav tm="100000">
                                          <p:val>
                                            <p:strVal val="#ppt_x"/>
                                          </p:val>
                                        </p:tav>
                                      </p:tavLst>
                                    </p:anim>
                                    <p:anim calcmode="lin" valueType="num">
                                      <p:cBhvr>
                                        <p:cTn id="14" dur="1000" fill="hold"/>
                                        <p:tgtEl>
                                          <p:spTgt spid="1127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271"/>
                                        </p:tgtEl>
                                        <p:attrNameLst>
                                          <p:attrName>style.visibility</p:attrName>
                                        </p:attrNameLst>
                                      </p:cBhvr>
                                      <p:to>
                                        <p:strVal val="visible"/>
                                      </p:to>
                                    </p:set>
                                    <p:animEffect transition="in" filter="fade">
                                      <p:cBhvr>
                                        <p:cTn id="19" dur="500"/>
                                        <p:tgtEl>
                                          <p:spTgt spid="1127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1291"/>
                                        </p:tgtEl>
                                        <p:attrNameLst>
                                          <p:attrName>style.visibility</p:attrName>
                                        </p:attrNameLst>
                                      </p:cBhvr>
                                      <p:to>
                                        <p:strVal val="visible"/>
                                      </p:to>
                                    </p:set>
                                    <p:animEffect transition="in" filter="wipe(left)">
                                      <p:cBhvr>
                                        <p:cTn id="24" dur="500"/>
                                        <p:tgtEl>
                                          <p:spTgt spid="11291"/>
                                        </p:tgtEl>
                                      </p:cBhvr>
                                    </p:animEffect>
                                  </p:childTnLst>
                                </p:cTn>
                              </p:par>
                              <p:par>
                                <p:cTn id="25" presetID="22" presetClass="entr" presetSubtype="8" fill="hold" nodeType="withEffect">
                                  <p:stCondLst>
                                    <p:cond delay="0"/>
                                  </p:stCondLst>
                                  <p:childTnLst>
                                    <p:set>
                                      <p:cBhvr>
                                        <p:cTn id="26" dur="1" fill="hold">
                                          <p:stCondLst>
                                            <p:cond delay="0"/>
                                          </p:stCondLst>
                                        </p:cTn>
                                        <p:tgtEl>
                                          <p:spTgt spid="11269"/>
                                        </p:tgtEl>
                                        <p:attrNameLst>
                                          <p:attrName>style.visibility</p:attrName>
                                        </p:attrNameLst>
                                      </p:cBhvr>
                                      <p:to>
                                        <p:strVal val="visible"/>
                                      </p:to>
                                    </p:set>
                                    <p:animEffect transition="in" filter="wipe(left)">
                                      <p:cBhvr>
                                        <p:cTn id="27" dur="500"/>
                                        <p:tgtEl>
                                          <p:spTgt spid="11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a:t>Presenting STANCE</a:t>
            </a:r>
            <a:r>
              <a:rPr lang="en-US" altLang="en-US" b="1" dirty="0"/>
              <a:t/>
            </a:r>
            <a:br>
              <a:rPr lang="en-US" altLang="en-US" b="1" dirty="0"/>
            </a:br>
            <a:r>
              <a:rPr lang="en-US" altLang="en-US" sz="2800" b="1" dirty="0">
                <a:solidFill>
                  <a:schemeClr val="accent1">
                    <a:lumMod val="60000"/>
                    <a:lumOff val="40000"/>
                  </a:schemeClr>
                </a:solidFill>
              </a:rPr>
              <a:t>Implementation 4D: </a:t>
            </a:r>
            <a:r>
              <a:rPr lang="en-US" altLang="en-US" sz="2800" b="1" dirty="0" smtClean="0">
                <a:solidFill>
                  <a:schemeClr val="accent1">
                    <a:lumMod val="60000"/>
                    <a:lumOff val="40000"/>
                  </a:schemeClr>
                </a:solidFill>
              </a:rPr>
              <a:t>variability in tissue types</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2" y="1381125"/>
            <a:ext cx="8421688" cy="5208588"/>
          </a:xfrm>
        </p:spPr>
        <p:txBody>
          <a:bodyPr/>
          <a:lstStyle/>
          <a:p>
            <a:r>
              <a:rPr lang="en-US" sz="2900" dirty="0" smtClean="0">
                <a:latin typeface="Garamond" panose="02020404030301010803" pitchFamily="18" charset="0"/>
              </a:rPr>
              <a:t> </a:t>
            </a:r>
            <a:endParaRPr lang="en-US" sz="2900" dirty="0">
              <a:latin typeface="Garamond" panose="02020404030301010803" pitchFamily="18" charset="0"/>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29</a:t>
            </a:fld>
            <a:endParaRPr lang="en-US" dirty="0">
              <a:solidFill>
                <a:srgbClr val="000000">
                  <a:tint val="75000"/>
                </a:srgbClr>
              </a:solidFill>
            </a:endParaRPr>
          </a:p>
        </p:txBody>
      </p:sp>
      <p:sp>
        <p:nvSpPr>
          <p:cNvPr id="2"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The vertical displacement of the chest during regular respiration is then modeled for the </a:t>
            </a:r>
            <a:r>
              <a:rPr kumimoji="0" lang="en-US" altLang="en-US" sz="1000" b="0" i="1" u="none" strike="noStrike" cap="none" normalizeH="0" baseline="0" smtClean="0">
                <a:ln>
                  <a:noFill/>
                </a:ln>
                <a:solidFill>
                  <a:schemeClr val="tx1"/>
                </a:solidFill>
                <a:effectLst/>
                <a:latin typeface="Arial" pitchFamily="34" charset="0"/>
                <a:ea typeface="Times New Roman" pitchFamily="18" charset="0"/>
                <a:cs typeface="Arial" pitchFamily="34" charset="0"/>
              </a:rPr>
              <a:t>i</a:t>
            </a:r>
            <a:r>
              <a:rPr kumimoji="0" lang="en-US" altLang="en-US" sz="1000" b="0" i="0" u="none" strike="noStrike" cap="none" normalizeH="0" baseline="30000" smtClean="0">
                <a:ln>
                  <a:noFill/>
                </a:ln>
                <a:solidFill>
                  <a:schemeClr val="tx1"/>
                </a:solidFill>
                <a:effectLst/>
                <a:latin typeface="Arial" pitchFamily="34" charset="0"/>
                <a:ea typeface="Times New Roman" pitchFamily="18" charset="0"/>
                <a:cs typeface="Arial" pitchFamily="34" charset="0"/>
              </a:rPr>
              <a:t>th</a:t>
            </a: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cycle as</a:t>
            </a:r>
            <a:endParaRPr kumimoji="0" lang="en-US" alt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3" name="Object 2"/>
          <p:cNvGraphicFramePr>
            <a:graphicFrameLocks noChangeAspect="1"/>
          </p:cNvGraphicFramePr>
          <p:nvPr/>
        </p:nvGraphicFramePr>
        <p:xfrm>
          <a:off x="0" y="457200"/>
          <a:ext cx="1343025" cy="247650"/>
        </p:xfrm>
        <a:graphic>
          <a:graphicData uri="http://schemas.openxmlformats.org/presentationml/2006/ole">
            <mc:AlternateContent xmlns:mc="http://schemas.openxmlformats.org/markup-compatibility/2006">
              <mc:Choice xmlns:v="urn:schemas-microsoft-com:vml" Requires="v">
                <p:oleObj spid="_x0000_s12315" name="Equation" r:id="rId4" imgW="1333500" imgH="241300" progId="Equation.3">
                  <p:embed/>
                </p:oleObj>
              </mc:Choice>
              <mc:Fallback>
                <p:oleObj name="Equation" r:id="rId4" imgW="1333500" imgH="241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57200"/>
                        <a:ext cx="1343025" cy="24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229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1143001"/>
            <a:ext cx="630555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9"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4400" y="3405188"/>
            <a:ext cx="3967560" cy="3442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300"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9435" y="3405186"/>
            <a:ext cx="3943965" cy="3442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301" name="Picture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24400" y="3405186"/>
            <a:ext cx="3959006" cy="3442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9376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2301"/>
                                        </p:tgtEl>
                                        <p:attrNameLst>
                                          <p:attrName>style.visibility</p:attrName>
                                        </p:attrNameLst>
                                      </p:cBhvr>
                                      <p:to>
                                        <p:strVal val="visible"/>
                                      </p:to>
                                    </p:set>
                                    <p:animEffect transition="in" filter="randombar(horizontal)">
                                      <p:cBhvr>
                                        <p:cTn id="7" dur="500"/>
                                        <p:tgtEl>
                                          <p:spTgt spid="12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Content Placeholder 20"/>
          <p:cNvSpPr>
            <a:spLocks noGrp="1"/>
          </p:cNvSpPr>
          <p:nvPr>
            <p:ph idx="1"/>
          </p:nvPr>
        </p:nvSpPr>
        <p:spPr>
          <a:xfrm>
            <a:off x="569913" y="1376363"/>
            <a:ext cx="8229600" cy="5141912"/>
          </a:xfrm>
        </p:spPr>
        <p:txBody>
          <a:bodyPr/>
          <a:lstStyle/>
          <a:p>
            <a:pPr lvl="1" eaLnBrk="1" hangingPunct="1">
              <a:spcBef>
                <a:spcPts val="600"/>
              </a:spcBef>
              <a:spcAft>
                <a:spcPts val="600"/>
              </a:spcAft>
              <a:buFont typeface="Courier New" pitchFamily="49" charset="0"/>
              <a:buChar char="o"/>
            </a:pPr>
            <a:r>
              <a:rPr lang="en-US" sz="5600" dirty="0" smtClean="0"/>
              <a:t>  Motivation</a:t>
            </a:r>
          </a:p>
          <a:p>
            <a:pPr lvl="1" eaLnBrk="1" hangingPunct="1">
              <a:spcBef>
                <a:spcPts val="600"/>
              </a:spcBef>
              <a:spcAft>
                <a:spcPts val="600"/>
              </a:spcAft>
              <a:buFont typeface="Courier New" pitchFamily="49" charset="0"/>
              <a:buChar char="o"/>
            </a:pPr>
            <a:r>
              <a:rPr lang="en-US" sz="5600" dirty="0" smtClean="0"/>
              <a:t>  Implementation 3D</a:t>
            </a:r>
          </a:p>
          <a:p>
            <a:pPr lvl="1" eaLnBrk="1" hangingPunct="1">
              <a:spcBef>
                <a:spcPts val="600"/>
              </a:spcBef>
              <a:spcAft>
                <a:spcPts val="600"/>
              </a:spcAft>
              <a:buFont typeface="Courier New" pitchFamily="49" charset="0"/>
              <a:buChar char="o"/>
            </a:pPr>
            <a:r>
              <a:rPr lang="en-US" sz="5600" dirty="0" smtClean="0"/>
              <a:t>  Implementation 4D</a:t>
            </a:r>
            <a:endParaRPr lang="en-US" sz="5600" dirty="0"/>
          </a:p>
          <a:p>
            <a:pPr lvl="1" eaLnBrk="1" hangingPunct="1">
              <a:spcBef>
                <a:spcPts val="600"/>
              </a:spcBef>
              <a:spcAft>
                <a:spcPts val="600"/>
              </a:spcAft>
              <a:buFont typeface="Courier New" pitchFamily="49" charset="0"/>
              <a:buChar char="o"/>
            </a:pPr>
            <a:r>
              <a:rPr lang="en-US" sz="5600" dirty="0" smtClean="0"/>
              <a:t>  Example results</a:t>
            </a:r>
          </a:p>
          <a:p>
            <a:pPr lvl="1" eaLnBrk="1" hangingPunct="1">
              <a:spcBef>
                <a:spcPts val="600"/>
              </a:spcBef>
              <a:spcAft>
                <a:spcPts val="600"/>
              </a:spcAft>
              <a:buFont typeface="Courier New" pitchFamily="49" charset="0"/>
              <a:buChar char="o"/>
            </a:pPr>
            <a:r>
              <a:rPr lang="en-US" sz="5600" dirty="0" smtClean="0"/>
              <a:t>  Conclusion</a:t>
            </a:r>
          </a:p>
        </p:txBody>
      </p:sp>
      <p:sp>
        <p:nvSpPr>
          <p:cNvPr id="39939" name="Rectangle 2"/>
          <p:cNvSpPr>
            <a:spLocks noGrp="1" noChangeArrowheads="1"/>
          </p:cNvSpPr>
          <p:nvPr>
            <p:ph type="title"/>
          </p:nvPr>
        </p:nvSpPr>
        <p:spPr/>
        <p:txBody>
          <a:bodyPr/>
          <a:lstStyle/>
          <a:p>
            <a:pPr eaLnBrk="1" hangingPunct="1"/>
            <a:r>
              <a:rPr lang="en-US" sz="3000" b="1" dirty="0"/>
              <a:t>Presenting STANCE</a:t>
            </a:r>
            <a:r>
              <a:rPr lang="en-US" sz="2800" b="1" dirty="0" smtClean="0"/>
              <a:t/>
            </a:r>
            <a:br>
              <a:rPr lang="en-US" sz="2800" b="1" dirty="0" smtClean="0"/>
            </a:br>
            <a:r>
              <a:rPr lang="en-US" sz="2800" b="1" dirty="0" smtClean="0">
                <a:solidFill>
                  <a:schemeClr val="accent1">
                    <a:lumMod val="60000"/>
                    <a:lumOff val="40000"/>
                  </a:schemeClr>
                </a:solidFill>
              </a:rPr>
              <a:t>Presentation Outline</a:t>
            </a:r>
            <a:endParaRPr lang="en-US" sz="2800" dirty="0" smtClean="0">
              <a:solidFill>
                <a:schemeClr val="accent1">
                  <a:lumMod val="60000"/>
                  <a:lumOff val="40000"/>
                </a:schemeClr>
              </a:solidFill>
            </a:endParaRPr>
          </a:p>
        </p:txBody>
      </p:sp>
      <p:sp>
        <p:nvSpPr>
          <p:cNvPr id="4" name="Slide Number Placeholder 3"/>
          <p:cNvSpPr>
            <a:spLocks noGrp="1"/>
          </p:cNvSpPr>
          <p:nvPr>
            <p:ph type="sldNum" sz="quarter" idx="10"/>
          </p:nvPr>
        </p:nvSpPr>
        <p:spPr/>
        <p:txBody>
          <a:bodyPr/>
          <a:lstStyle/>
          <a:p>
            <a:pPr>
              <a:defRPr/>
            </a:pPr>
            <a:fld id="{D396A9A3-6271-4A5A-B007-3DBF17CC21CA}" type="slidenum">
              <a:rPr lang="en-US">
                <a:solidFill>
                  <a:srgbClr val="000000">
                    <a:tint val="75000"/>
                  </a:srgbClr>
                </a:solidFill>
              </a:rPr>
              <a:pPr>
                <a:defRPr/>
              </a:pPr>
              <a:t>3</a:t>
            </a:fld>
            <a:endParaRPr lang="en-US" dirty="0">
              <a:solidFill>
                <a:srgbClr val="000000">
                  <a:tint val="75000"/>
                </a:srgbClr>
              </a:solidFill>
            </a:endParaRPr>
          </a:p>
        </p:txBody>
      </p:sp>
    </p:spTree>
    <p:extLst>
      <p:ext uri="{BB962C8B-B14F-4D97-AF65-F5344CB8AC3E}">
        <p14:creationId xmlns:p14="http://schemas.microsoft.com/office/powerpoint/2010/main" val="236295066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a:t>Presenting STANCE</a:t>
            </a:r>
            <a:r>
              <a:rPr lang="en-US" altLang="en-US" b="1" dirty="0"/>
              <a:t/>
            </a:r>
            <a:br>
              <a:rPr lang="en-US" altLang="en-US" b="1" dirty="0"/>
            </a:br>
            <a:r>
              <a:rPr lang="en-US" altLang="en-US" sz="2800" b="1" dirty="0">
                <a:solidFill>
                  <a:schemeClr val="accent1">
                    <a:lumMod val="60000"/>
                    <a:lumOff val="40000"/>
                  </a:schemeClr>
                </a:solidFill>
              </a:rPr>
              <a:t>Implementation 4D: </a:t>
            </a:r>
            <a:r>
              <a:rPr lang="en-US" altLang="en-US" sz="2800" b="1" dirty="0" smtClean="0">
                <a:solidFill>
                  <a:schemeClr val="accent1">
                    <a:lumMod val="60000"/>
                    <a:lumOff val="40000"/>
                  </a:schemeClr>
                </a:solidFill>
              </a:rPr>
              <a:t>add motion</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2" y="1381125"/>
            <a:ext cx="8421688" cy="5208588"/>
          </a:xfrm>
        </p:spPr>
        <p:txBody>
          <a:bodyPr/>
          <a:lstStyle/>
          <a:p>
            <a:r>
              <a:rPr lang="en-US" sz="2900" dirty="0" smtClean="0">
                <a:latin typeface="Garamond" panose="02020404030301010803" pitchFamily="18" charset="0"/>
              </a:rPr>
              <a:t>After the addition of physiological noise, but before adding system noise, motion is added to the time-series.</a:t>
            </a:r>
          </a:p>
          <a:p>
            <a:r>
              <a:rPr lang="en-US" sz="2900" dirty="0" smtClean="0">
                <a:latin typeface="Garamond" panose="02020404030301010803" pitchFamily="18" charset="0"/>
              </a:rPr>
              <a:t>6 </a:t>
            </a:r>
            <a:r>
              <a:rPr lang="en-US" sz="2900" dirty="0">
                <a:latin typeface="Garamond" panose="02020404030301010803" pitchFamily="18" charset="0"/>
              </a:rPr>
              <a:t>m</a:t>
            </a:r>
            <a:r>
              <a:rPr lang="en-US" sz="2900" dirty="0" smtClean="0">
                <a:latin typeface="Garamond" panose="02020404030301010803" pitchFamily="18" charset="0"/>
              </a:rPr>
              <a:t>otion parameters can be estimated from real data.</a:t>
            </a:r>
          </a:p>
          <a:p>
            <a:r>
              <a:rPr lang="en-US" sz="2900" dirty="0" smtClean="0">
                <a:latin typeface="Garamond" panose="02020404030301010803" pitchFamily="18" charset="0"/>
              </a:rPr>
              <a:t> </a:t>
            </a:r>
            <a:r>
              <a:rPr lang="en-US" sz="2900" dirty="0">
                <a:latin typeface="Garamond" panose="02020404030301010803" pitchFamily="18" charset="0"/>
              </a:rPr>
              <a:t>A</a:t>
            </a:r>
            <a:r>
              <a:rPr lang="en-US" sz="2900" dirty="0" smtClean="0">
                <a:latin typeface="Garamond" panose="02020404030301010803" pitchFamily="18" charset="0"/>
              </a:rPr>
              <a:t>pply rigid body motion translations and rotations according to the slice timing of the fMRI scan.</a:t>
            </a:r>
          </a:p>
          <a:p>
            <a:r>
              <a:rPr lang="en-US" sz="2900" dirty="0" smtClean="0">
                <a:latin typeface="Garamond" panose="02020404030301010803" pitchFamily="18" charset="0"/>
              </a:rPr>
              <a:t>Estimate spin-history effects geometrically by the amount of the slice volume that moves off resonance.</a:t>
            </a:r>
            <a:endParaRPr lang="en-US" sz="2900" dirty="0">
              <a:latin typeface="Garamond" panose="02020404030301010803" pitchFamily="18" charset="0"/>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30</a:t>
            </a:fld>
            <a:endParaRPr lang="en-US" dirty="0">
              <a:solidFill>
                <a:srgbClr val="000000">
                  <a:tint val="75000"/>
                </a:srgbClr>
              </a:solidFill>
            </a:endParaRPr>
          </a:p>
        </p:txBody>
      </p:sp>
      <p:sp>
        <p:nvSpPr>
          <p:cNvPr id="2"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The vertical displacement of the chest during regular respiration is then modeled for the </a:t>
            </a:r>
            <a:r>
              <a:rPr kumimoji="0" lang="en-US" altLang="en-US" sz="1000" b="0" i="1" u="none" strike="noStrike" cap="none" normalizeH="0" baseline="0" smtClean="0">
                <a:ln>
                  <a:noFill/>
                </a:ln>
                <a:solidFill>
                  <a:schemeClr val="tx1"/>
                </a:solidFill>
                <a:effectLst/>
                <a:latin typeface="Arial" pitchFamily="34" charset="0"/>
                <a:ea typeface="Times New Roman" pitchFamily="18" charset="0"/>
                <a:cs typeface="Arial" pitchFamily="34" charset="0"/>
              </a:rPr>
              <a:t>i</a:t>
            </a:r>
            <a:r>
              <a:rPr kumimoji="0" lang="en-US" altLang="en-US" sz="1000" b="0" i="0" u="none" strike="noStrike" cap="none" normalizeH="0" baseline="30000" smtClean="0">
                <a:ln>
                  <a:noFill/>
                </a:ln>
                <a:solidFill>
                  <a:schemeClr val="tx1"/>
                </a:solidFill>
                <a:effectLst/>
                <a:latin typeface="Arial" pitchFamily="34" charset="0"/>
                <a:ea typeface="Times New Roman" pitchFamily="18" charset="0"/>
                <a:cs typeface="Arial" pitchFamily="34" charset="0"/>
              </a:rPr>
              <a:t>th</a:t>
            </a: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cycle as</a:t>
            </a:r>
            <a:endParaRPr kumimoji="0" lang="en-US" alt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3" name="Object 2"/>
          <p:cNvGraphicFramePr>
            <a:graphicFrameLocks noChangeAspect="1"/>
          </p:cNvGraphicFramePr>
          <p:nvPr/>
        </p:nvGraphicFramePr>
        <p:xfrm>
          <a:off x="0" y="457200"/>
          <a:ext cx="1343025" cy="247650"/>
        </p:xfrm>
        <a:graphic>
          <a:graphicData uri="http://schemas.openxmlformats.org/presentationml/2006/ole">
            <mc:AlternateContent xmlns:mc="http://schemas.openxmlformats.org/markup-compatibility/2006">
              <mc:Choice xmlns:v="urn:schemas-microsoft-com:vml" Requires="v">
                <p:oleObj spid="_x0000_s14357" name="Equation" r:id="rId4" imgW="1333500" imgH="241300" progId="Equation.3">
                  <p:embed/>
                </p:oleObj>
              </mc:Choice>
              <mc:Fallback>
                <p:oleObj name="Equation" r:id="rId4" imgW="1333500" imgH="241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57200"/>
                        <a:ext cx="1343025" cy="24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80832950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a:t>Presenting STANCE</a:t>
            </a:r>
            <a:r>
              <a:rPr lang="en-US" altLang="en-US" b="1" dirty="0"/>
              <a:t/>
            </a:r>
            <a:br>
              <a:rPr lang="en-US" altLang="en-US" b="1" dirty="0"/>
            </a:br>
            <a:r>
              <a:rPr lang="en-US" altLang="en-US" sz="2800" b="1" dirty="0">
                <a:solidFill>
                  <a:schemeClr val="accent1">
                    <a:lumMod val="60000"/>
                    <a:lumOff val="40000"/>
                  </a:schemeClr>
                </a:solidFill>
              </a:rPr>
              <a:t>Implementation 4D: </a:t>
            </a:r>
            <a:r>
              <a:rPr lang="en-US" altLang="en-US" sz="2800" b="1" dirty="0" smtClean="0">
                <a:solidFill>
                  <a:schemeClr val="accent1">
                    <a:lumMod val="60000"/>
                    <a:lumOff val="40000"/>
                  </a:schemeClr>
                </a:solidFill>
              </a:rPr>
              <a:t>add motion</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2" y="1381125"/>
            <a:ext cx="8421688" cy="5208588"/>
          </a:xfrm>
        </p:spPr>
        <p:txBody>
          <a:bodyPr/>
          <a:lstStyle/>
          <a:p>
            <a:r>
              <a:rPr lang="en-US" sz="2900" dirty="0" smtClean="0">
                <a:latin typeface="Garamond" panose="02020404030301010803" pitchFamily="18" charset="0"/>
              </a:rPr>
              <a:t>After the addition of physiological noise, but before adding system noise, motion is added to the time-series.</a:t>
            </a:r>
          </a:p>
          <a:p>
            <a:r>
              <a:rPr lang="en-US" sz="2900" dirty="0" smtClean="0">
                <a:latin typeface="Garamond" panose="02020404030301010803" pitchFamily="18" charset="0"/>
              </a:rPr>
              <a:t>6 </a:t>
            </a:r>
            <a:r>
              <a:rPr lang="en-US" sz="2900" dirty="0">
                <a:latin typeface="Garamond" panose="02020404030301010803" pitchFamily="18" charset="0"/>
              </a:rPr>
              <a:t>m</a:t>
            </a:r>
            <a:r>
              <a:rPr lang="en-US" sz="2900" dirty="0" smtClean="0">
                <a:latin typeface="Garamond" panose="02020404030301010803" pitchFamily="18" charset="0"/>
              </a:rPr>
              <a:t>otion parameters can be estimated from real data.</a:t>
            </a:r>
          </a:p>
          <a:p>
            <a:r>
              <a:rPr lang="en-US" sz="2900" dirty="0" smtClean="0">
                <a:latin typeface="Garamond" panose="02020404030301010803" pitchFamily="18" charset="0"/>
              </a:rPr>
              <a:t> </a:t>
            </a:r>
            <a:r>
              <a:rPr lang="en-US" sz="2900" dirty="0">
                <a:latin typeface="Garamond" panose="02020404030301010803" pitchFamily="18" charset="0"/>
              </a:rPr>
              <a:t>A</a:t>
            </a:r>
            <a:r>
              <a:rPr lang="en-US" sz="2900" dirty="0" smtClean="0">
                <a:latin typeface="Garamond" panose="02020404030301010803" pitchFamily="18" charset="0"/>
              </a:rPr>
              <a:t>pply rigid body motion translations and rotations according to the slice timing of the fMRI scan.</a:t>
            </a:r>
          </a:p>
          <a:p>
            <a:r>
              <a:rPr lang="en-US" sz="2900" dirty="0" smtClean="0">
                <a:latin typeface="Garamond" panose="02020404030301010803" pitchFamily="18" charset="0"/>
              </a:rPr>
              <a:t>Estimate spin-history effects geometrically by the amount of the slice volume that moves off resonance.</a:t>
            </a:r>
            <a:endParaRPr lang="en-US" sz="2900" dirty="0">
              <a:latin typeface="Garamond" panose="02020404030301010803" pitchFamily="18" charset="0"/>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31</a:t>
            </a:fld>
            <a:endParaRPr lang="en-US" dirty="0">
              <a:solidFill>
                <a:srgbClr val="000000">
                  <a:tint val="75000"/>
                </a:srgbClr>
              </a:solidFill>
            </a:endParaRPr>
          </a:p>
        </p:txBody>
      </p:sp>
      <p:sp>
        <p:nvSpPr>
          <p:cNvPr id="2"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The vertical displacement of the chest during regular respiration is then modeled for the </a:t>
            </a:r>
            <a:r>
              <a:rPr kumimoji="0" lang="en-US" altLang="en-US" sz="1000" b="0" i="1" u="none" strike="noStrike" cap="none" normalizeH="0" baseline="0" smtClean="0">
                <a:ln>
                  <a:noFill/>
                </a:ln>
                <a:solidFill>
                  <a:schemeClr val="tx1"/>
                </a:solidFill>
                <a:effectLst/>
                <a:latin typeface="Arial" pitchFamily="34" charset="0"/>
                <a:ea typeface="Times New Roman" pitchFamily="18" charset="0"/>
                <a:cs typeface="Arial" pitchFamily="34" charset="0"/>
              </a:rPr>
              <a:t>i</a:t>
            </a:r>
            <a:r>
              <a:rPr kumimoji="0" lang="en-US" altLang="en-US" sz="1000" b="0" i="0" u="none" strike="noStrike" cap="none" normalizeH="0" baseline="30000" smtClean="0">
                <a:ln>
                  <a:noFill/>
                </a:ln>
                <a:solidFill>
                  <a:schemeClr val="tx1"/>
                </a:solidFill>
                <a:effectLst/>
                <a:latin typeface="Arial" pitchFamily="34" charset="0"/>
                <a:ea typeface="Times New Roman" pitchFamily="18" charset="0"/>
                <a:cs typeface="Arial" pitchFamily="34" charset="0"/>
              </a:rPr>
              <a:t>th</a:t>
            </a: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cycle as</a:t>
            </a:r>
            <a:endParaRPr kumimoji="0" lang="en-US" alt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3" name="Object 2"/>
          <p:cNvGraphicFramePr>
            <a:graphicFrameLocks noChangeAspect="1"/>
          </p:cNvGraphicFramePr>
          <p:nvPr/>
        </p:nvGraphicFramePr>
        <p:xfrm>
          <a:off x="0" y="457200"/>
          <a:ext cx="1343025" cy="247650"/>
        </p:xfrm>
        <a:graphic>
          <a:graphicData uri="http://schemas.openxmlformats.org/presentationml/2006/ole">
            <mc:AlternateContent xmlns:mc="http://schemas.openxmlformats.org/markup-compatibility/2006">
              <mc:Choice xmlns:v="urn:schemas-microsoft-com:vml" Requires="v">
                <p:oleObj spid="_x0000_s18439" name="Equation" r:id="rId4" imgW="1333500" imgH="241300" progId="Equation.3">
                  <p:embed/>
                </p:oleObj>
              </mc:Choice>
              <mc:Fallback>
                <p:oleObj name="Equation" r:id="rId4" imgW="1333500" imgH="241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57200"/>
                        <a:ext cx="1343025" cy="24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43242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a:t>Presenting STANCE</a:t>
            </a:r>
            <a:r>
              <a:rPr lang="en-US" altLang="en-US" b="1" dirty="0"/>
              <a:t/>
            </a:r>
            <a:br>
              <a:rPr lang="en-US" altLang="en-US" b="1" dirty="0"/>
            </a:br>
            <a:r>
              <a:rPr lang="en-US" altLang="en-US" sz="2800" b="1" dirty="0" smtClean="0">
                <a:solidFill>
                  <a:schemeClr val="accent1">
                    <a:lumMod val="60000"/>
                    <a:lumOff val="40000"/>
                  </a:schemeClr>
                </a:solidFill>
              </a:rPr>
              <a:t>Example Results: experimental boxcars</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2" y="1381125"/>
            <a:ext cx="8421688" cy="5208588"/>
          </a:xfrm>
        </p:spPr>
        <p:txBody>
          <a:bodyPr/>
          <a:lstStyle/>
          <a:p>
            <a:pPr marL="0" indent="0"/>
            <a:r>
              <a:rPr lang="en-US" sz="2700" dirty="0" smtClean="0">
                <a:latin typeface="Garamond" panose="02020404030301010803" pitchFamily="18" charset="0"/>
              </a:rPr>
              <a:t>From </a:t>
            </a:r>
            <a:r>
              <a:rPr lang="en-US" sz="2700" dirty="0">
                <a:latin typeface="Garamond" panose="02020404030301010803" pitchFamily="18" charset="0"/>
              </a:rPr>
              <a:t>Chris </a:t>
            </a:r>
            <a:r>
              <a:rPr lang="en-US" sz="2700" dirty="0" err="1">
                <a:latin typeface="Garamond" panose="02020404030301010803" pitchFamily="18" charset="0"/>
              </a:rPr>
              <a:t>Rorden’s</a:t>
            </a:r>
            <a:r>
              <a:rPr lang="en-US" sz="2700" dirty="0">
                <a:latin typeface="Garamond" panose="02020404030301010803" pitchFamily="18" charset="0"/>
              </a:rPr>
              <a:t> educational </a:t>
            </a:r>
            <a:r>
              <a:rPr lang="en-US" sz="2700" dirty="0" smtClean="0">
                <a:latin typeface="Garamond" panose="02020404030301010803" pitchFamily="18" charset="0"/>
              </a:rPr>
              <a:t>website</a:t>
            </a:r>
            <a:r>
              <a:rPr lang="en-US" sz="2700" dirty="0">
                <a:latin typeface="Garamond" panose="02020404030301010803" pitchFamily="18" charset="0"/>
              </a:rPr>
              <a:t> </a:t>
            </a:r>
            <a:r>
              <a:rPr lang="en-US" sz="2700" dirty="0" smtClean="0">
                <a:latin typeface="Garamond" panose="02020404030301010803" pitchFamily="18" charset="0"/>
              </a:rPr>
              <a:t>use alternating L/R-handed finger tapping task experimental design boxcars:</a:t>
            </a:r>
            <a:endParaRPr lang="en-US" sz="2700" dirty="0">
              <a:latin typeface="Garamond" panose="02020404030301010803" pitchFamily="18" charset="0"/>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32</a:t>
            </a:fld>
            <a:endParaRPr lang="en-US" dirty="0">
              <a:solidFill>
                <a:srgbClr val="000000">
                  <a:tint val="75000"/>
                </a:srgbClr>
              </a:solidFill>
            </a:endParaRPr>
          </a:p>
        </p:txBody>
      </p:sp>
      <p:sp>
        <p:nvSpPr>
          <p:cNvPr id="2"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The vertical displacement of the chest during regular respiration is then modeled for the </a:t>
            </a:r>
            <a:r>
              <a:rPr kumimoji="0" lang="en-US" altLang="en-US" sz="1000" b="0" i="1" u="none" strike="noStrike" cap="none" normalizeH="0" baseline="0" smtClean="0">
                <a:ln>
                  <a:noFill/>
                </a:ln>
                <a:solidFill>
                  <a:schemeClr val="tx1"/>
                </a:solidFill>
                <a:effectLst/>
                <a:latin typeface="Arial" pitchFamily="34" charset="0"/>
                <a:ea typeface="Times New Roman" pitchFamily="18" charset="0"/>
                <a:cs typeface="Arial" pitchFamily="34" charset="0"/>
              </a:rPr>
              <a:t>i</a:t>
            </a:r>
            <a:r>
              <a:rPr kumimoji="0" lang="en-US" altLang="en-US" sz="1000" b="0" i="0" u="none" strike="noStrike" cap="none" normalizeH="0" baseline="30000" smtClean="0">
                <a:ln>
                  <a:noFill/>
                </a:ln>
                <a:solidFill>
                  <a:schemeClr val="tx1"/>
                </a:solidFill>
                <a:effectLst/>
                <a:latin typeface="Arial" pitchFamily="34" charset="0"/>
                <a:ea typeface="Times New Roman" pitchFamily="18" charset="0"/>
                <a:cs typeface="Arial" pitchFamily="34" charset="0"/>
              </a:rPr>
              <a:t>th</a:t>
            </a: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cycle as</a:t>
            </a:r>
            <a:endParaRPr kumimoji="0" lang="en-US" alt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3" name="Object 2"/>
          <p:cNvGraphicFramePr>
            <a:graphicFrameLocks noChangeAspect="1"/>
          </p:cNvGraphicFramePr>
          <p:nvPr/>
        </p:nvGraphicFramePr>
        <p:xfrm>
          <a:off x="0" y="457200"/>
          <a:ext cx="1343025" cy="247650"/>
        </p:xfrm>
        <a:graphic>
          <a:graphicData uri="http://schemas.openxmlformats.org/presentationml/2006/ole">
            <mc:AlternateContent xmlns:mc="http://schemas.openxmlformats.org/markup-compatibility/2006">
              <mc:Choice xmlns:v="urn:schemas-microsoft-com:vml" Requires="v">
                <p:oleObj spid="_x0000_s15378" name="Equation" r:id="rId4" imgW="1333500" imgH="241300" progId="Equation.3">
                  <p:embed/>
                </p:oleObj>
              </mc:Choice>
              <mc:Fallback>
                <p:oleObj name="Equation" r:id="rId4" imgW="1333500" imgH="241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57200"/>
                        <a:ext cx="1343025" cy="24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4"/>
          <p:cNvSpPr/>
          <p:nvPr/>
        </p:nvSpPr>
        <p:spPr bwMode="auto">
          <a:xfrm>
            <a:off x="3429000" y="2819400"/>
            <a:ext cx="838200" cy="722698"/>
          </a:xfrm>
          <a:prstGeom prst="rect">
            <a:avLst/>
          </a:prstGeom>
          <a:solidFill>
            <a:schemeClr val="bg1"/>
          </a:solidFill>
          <a:ln w="12700" cap="flat" cmpd="sng" algn="ctr">
            <a:noFill/>
            <a:prstDash val="solid"/>
            <a:round/>
            <a:headEnd type="none" w="med" len="med"/>
            <a:tailEnd type="none" w="med" len="med"/>
          </a:ln>
          <a:effec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sp>
        <p:nvSpPr>
          <p:cNvPr id="18" name="Rectangle 17"/>
          <p:cNvSpPr/>
          <p:nvPr/>
        </p:nvSpPr>
        <p:spPr bwMode="auto">
          <a:xfrm>
            <a:off x="7315200" y="4306502"/>
            <a:ext cx="1143000" cy="570298"/>
          </a:xfrm>
          <a:prstGeom prst="rect">
            <a:avLst/>
          </a:prstGeom>
          <a:solidFill>
            <a:schemeClr val="bg1"/>
          </a:solidFill>
          <a:ln w="50800" cap="flat" cmpd="sng" algn="ctr">
            <a:solidFill>
              <a:schemeClr val="bg1"/>
            </a:solidFill>
            <a:prstDash val="solid"/>
            <a:round/>
            <a:headEnd type="none" w="med" len="med"/>
            <a:tailEnd type="none" w="med" len="med"/>
          </a:ln>
          <a:effec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sp>
        <p:nvSpPr>
          <p:cNvPr id="22" name="Rectangle 21"/>
          <p:cNvSpPr/>
          <p:nvPr/>
        </p:nvSpPr>
        <p:spPr bwMode="auto">
          <a:xfrm>
            <a:off x="7620000" y="3542097"/>
            <a:ext cx="1066800" cy="528217"/>
          </a:xfrm>
          <a:prstGeom prst="rect">
            <a:avLst/>
          </a:prstGeom>
          <a:solidFill>
            <a:schemeClr val="bg1"/>
          </a:solidFill>
          <a:ln w="12700" cap="flat" cmpd="sng" algn="ctr">
            <a:noFill/>
            <a:prstDash val="solid"/>
            <a:round/>
            <a:headEnd type="none" w="med" len="med"/>
            <a:tailEnd type="none" w="med" len="med"/>
          </a:ln>
          <a:effec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pic>
        <p:nvPicPr>
          <p:cNvPr id="15373"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1" y="2417611"/>
            <a:ext cx="4572000" cy="3903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74" name="Picture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287" y="2417610"/>
            <a:ext cx="4586068" cy="39038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6402734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a:t>Presenting STANCE</a:t>
            </a:r>
            <a:r>
              <a:rPr lang="en-US" altLang="en-US" b="1" dirty="0"/>
              <a:t/>
            </a:r>
            <a:br>
              <a:rPr lang="en-US" altLang="en-US" b="1" dirty="0"/>
            </a:br>
            <a:r>
              <a:rPr lang="en-US" altLang="en-US" sz="2800" b="1" dirty="0" smtClean="0">
                <a:solidFill>
                  <a:schemeClr val="accent1">
                    <a:lumMod val="60000"/>
                    <a:lumOff val="40000"/>
                  </a:schemeClr>
                </a:solidFill>
              </a:rPr>
              <a:t>Example Results: 3D activation maps</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2" y="1381125"/>
            <a:ext cx="8421688" cy="5208588"/>
          </a:xfrm>
        </p:spPr>
        <p:txBody>
          <a:bodyPr/>
          <a:lstStyle/>
          <a:p>
            <a:pPr marL="0" indent="0"/>
            <a:r>
              <a:rPr lang="en-US" sz="2650" dirty="0" smtClean="0">
                <a:latin typeface="Garamond" panose="02020404030301010803" pitchFamily="18" charset="0"/>
              </a:rPr>
              <a:t>From NeuroSynth.org construct peak sustained neurological activation maps for finger tasks based on observed amplitudes:</a:t>
            </a:r>
            <a:endParaRPr lang="en-US" sz="2650" dirty="0">
              <a:latin typeface="Garamond" panose="02020404030301010803" pitchFamily="18" charset="0"/>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33</a:t>
            </a:fld>
            <a:endParaRPr lang="en-US" dirty="0">
              <a:solidFill>
                <a:srgbClr val="000000">
                  <a:tint val="75000"/>
                </a:srgbClr>
              </a:solidFill>
            </a:endParaRPr>
          </a:p>
        </p:txBody>
      </p:sp>
      <p:sp>
        <p:nvSpPr>
          <p:cNvPr id="2"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The vertical displacement of the chest during regular respiration is then modeled for the </a:t>
            </a:r>
            <a:r>
              <a:rPr kumimoji="0" lang="en-US" altLang="en-US" sz="1000" b="0" i="1" u="none" strike="noStrike" cap="none" normalizeH="0" baseline="0" smtClean="0">
                <a:ln>
                  <a:noFill/>
                </a:ln>
                <a:solidFill>
                  <a:schemeClr val="tx1"/>
                </a:solidFill>
                <a:effectLst/>
                <a:latin typeface="Arial" pitchFamily="34" charset="0"/>
                <a:ea typeface="Times New Roman" pitchFamily="18" charset="0"/>
                <a:cs typeface="Arial" pitchFamily="34" charset="0"/>
              </a:rPr>
              <a:t>i</a:t>
            </a:r>
            <a:r>
              <a:rPr kumimoji="0" lang="en-US" altLang="en-US" sz="1000" b="0" i="0" u="none" strike="noStrike" cap="none" normalizeH="0" baseline="30000" smtClean="0">
                <a:ln>
                  <a:noFill/>
                </a:ln>
                <a:solidFill>
                  <a:schemeClr val="tx1"/>
                </a:solidFill>
                <a:effectLst/>
                <a:latin typeface="Arial" pitchFamily="34" charset="0"/>
                <a:ea typeface="Times New Roman" pitchFamily="18" charset="0"/>
                <a:cs typeface="Arial" pitchFamily="34" charset="0"/>
              </a:rPr>
              <a:t>th</a:t>
            </a: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cycle as</a:t>
            </a:r>
            <a:endParaRPr kumimoji="0" lang="en-US" alt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3" name="Object 2"/>
          <p:cNvGraphicFramePr>
            <a:graphicFrameLocks noChangeAspect="1"/>
          </p:cNvGraphicFramePr>
          <p:nvPr/>
        </p:nvGraphicFramePr>
        <p:xfrm>
          <a:off x="0" y="457200"/>
          <a:ext cx="1343025" cy="247650"/>
        </p:xfrm>
        <a:graphic>
          <a:graphicData uri="http://schemas.openxmlformats.org/presentationml/2006/ole">
            <mc:AlternateContent xmlns:mc="http://schemas.openxmlformats.org/markup-compatibility/2006">
              <mc:Choice xmlns:v="urn:schemas-microsoft-com:vml" Requires="v">
                <p:oleObj spid="_x0000_s19465" name="Equation" r:id="rId4" imgW="1333500" imgH="241300" progId="Equation.3">
                  <p:embed/>
                </p:oleObj>
              </mc:Choice>
              <mc:Fallback>
                <p:oleObj name="Equation" r:id="rId4" imgW="1333500" imgH="241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57200"/>
                        <a:ext cx="1343025" cy="24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4"/>
          <p:cNvSpPr/>
          <p:nvPr/>
        </p:nvSpPr>
        <p:spPr bwMode="auto">
          <a:xfrm>
            <a:off x="3429000" y="2819400"/>
            <a:ext cx="838200" cy="722698"/>
          </a:xfrm>
          <a:prstGeom prst="rect">
            <a:avLst/>
          </a:prstGeom>
          <a:solidFill>
            <a:schemeClr val="bg1"/>
          </a:solidFill>
          <a:ln w="12700" cap="flat" cmpd="sng" algn="ctr">
            <a:noFill/>
            <a:prstDash val="solid"/>
            <a:round/>
            <a:headEnd type="none" w="med" len="med"/>
            <a:tailEnd type="none" w="med" len="med"/>
          </a:ln>
          <a:effec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sp>
        <p:nvSpPr>
          <p:cNvPr id="18" name="Rectangle 17"/>
          <p:cNvSpPr/>
          <p:nvPr/>
        </p:nvSpPr>
        <p:spPr bwMode="auto">
          <a:xfrm>
            <a:off x="7315200" y="4306502"/>
            <a:ext cx="1143000" cy="570298"/>
          </a:xfrm>
          <a:prstGeom prst="rect">
            <a:avLst/>
          </a:prstGeom>
          <a:solidFill>
            <a:schemeClr val="bg1"/>
          </a:solidFill>
          <a:ln w="50800" cap="flat" cmpd="sng" algn="ctr">
            <a:solidFill>
              <a:schemeClr val="bg1"/>
            </a:solidFill>
            <a:prstDash val="solid"/>
            <a:round/>
            <a:headEnd type="none" w="med" len="med"/>
            <a:tailEnd type="none" w="med" len="med"/>
          </a:ln>
          <a:effec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sp>
        <p:nvSpPr>
          <p:cNvPr id="22" name="Rectangle 21"/>
          <p:cNvSpPr/>
          <p:nvPr/>
        </p:nvSpPr>
        <p:spPr bwMode="auto">
          <a:xfrm>
            <a:off x="7620000" y="3542097"/>
            <a:ext cx="1066800" cy="528217"/>
          </a:xfrm>
          <a:prstGeom prst="rect">
            <a:avLst/>
          </a:prstGeom>
          <a:solidFill>
            <a:schemeClr val="bg1"/>
          </a:solidFill>
          <a:ln w="12700" cap="flat" cmpd="sng" algn="ctr">
            <a:noFill/>
            <a:prstDash val="solid"/>
            <a:round/>
            <a:headEnd type="none" w="med" len="med"/>
            <a:tailEnd type="none" w="med" len="med"/>
          </a:ln>
          <a:effec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pic>
        <p:nvPicPr>
          <p:cNvPr id="1945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550322"/>
            <a:ext cx="4256946" cy="36874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59"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0600" y="2550323"/>
            <a:ext cx="4343400" cy="3774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26671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a:t>Presenting STANCE</a:t>
            </a:r>
            <a:r>
              <a:rPr lang="en-US" altLang="en-US" b="1" dirty="0"/>
              <a:t/>
            </a:r>
            <a:br>
              <a:rPr lang="en-US" altLang="en-US" b="1" dirty="0"/>
            </a:br>
            <a:r>
              <a:rPr lang="en-US" altLang="en-US" sz="2800" b="1" dirty="0" smtClean="0">
                <a:solidFill>
                  <a:schemeClr val="accent1">
                    <a:lumMod val="60000"/>
                    <a:lumOff val="40000"/>
                  </a:schemeClr>
                </a:solidFill>
              </a:rPr>
              <a:t>Example Results: simulated EPI signal</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2" y="1381125"/>
            <a:ext cx="8421688" cy="5208588"/>
          </a:xfrm>
        </p:spPr>
        <p:txBody>
          <a:bodyPr/>
          <a:lstStyle/>
          <a:p>
            <a:pPr marL="0" indent="0"/>
            <a:r>
              <a:rPr lang="en-US" sz="2650" dirty="0" smtClean="0">
                <a:latin typeface="Garamond" panose="02020404030301010803" pitchFamily="18" charset="0"/>
              </a:rPr>
              <a:t>Synthetic fMRI data can now be constructed (with spatial variability of HRF proof-of principle in demo):</a:t>
            </a:r>
          </a:p>
          <a:p>
            <a:pPr marL="0" indent="0"/>
            <a:endParaRPr lang="en-US" sz="2650" dirty="0">
              <a:latin typeface="Garamond" panose="02020404030301010803" pitchFamily="18" charset="0"/>
            </a:endParaRPr>
          </a:p>
          <a:p>
            <a:pPr marL="0" indent="0"/>
            <a:endParaRPr lang="en-US" sz="2650" dirty="0" smtClean="0">
              <a:latin typeface="Garamond" panose="02020404030301010803" pitchFamily="18" charset="0"/>
            </a:endParaRPr>
          </a:p>
          <a:p>
            <a:pPr marL="0" indent="0"/>
            <a:endParaRPr lang="en-US" sz="2650" dirty="0">
              <a:latin typeface="Garamond" panose="02020404030301010803" pitchFamily="18" charset="0"/>
            </a:endParaRPr>
          </a:p>
          <a:p>
            <a:pPr marL="0" indent="0"/>
            <a:endParaRPr lang="en-US" sz="2650" dirty="0" smtClean="0">
              <a:latin typeface="Garamond" panose="02020404030301010803" pitchFamily="18" charset="0"/>
            </a:endParaRPr>
          </a:p>
          <a:p>
            <a:pPr marL="0" indent="0"/>
            <a:endParaRPr lang="en-US" sz="2650" dirty="0">
              <a:latin typeface="Garamond" panose="02020404030301010803" pitchFamily="18" charset="0"/>
            </a:endParaRPr>
          </a:p>
          <a:p>
            <a:pPr marL="0" indent="0"/>
            <a:endParaRPr lang="en-US" sz="2650" dirty="0" smtClean="0">
              <a:latin typeface="Garamond" panose="02020404030301010803" pitchFamily="18" charset="0"/>
            </a:endParaRPr>
          </a:p>
          <a:p>
            <a:pPr marL="0" indent="0"/>
            <a:r>
              <a:rPr lang="en-US" sz="2650" dirty="0" smtClean="0">
                <a:latin typeface="Garamond" panose="02020404030301010803" pitchFamily="18" charset="0"/>
              </a:rPr>
              <a:t>Noise standard deviations fit to what is observed in real data which varies with tissue type.</a:t>
            </a:r>
            <a:endParaRPr lang="en-US" sz="2650" dirty="0">
              <a:latin typeface="Garamond" panose="02020404030301010803" pitchFamily="18" charset="0"/>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34</a:t>
            </a:fld>
            <a:endParaRPr lang="en-US" dirty="0">
              <a:solidFill>
                <a:srgbClr val="000000">
                  <a:tint val="75000"/>
                </a:srgbClr>
              </a:solidFill>
            </a:endParaRPr>
          </a:p>
        </p:txBody>
      </p:sp>
      <p:sp>
        <p:nvSpPr>
          <p:cNvPr id="2"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The vertical displacement of the chest during regular respiration is then modeled for the </a:t>
            </a:r>
            <a:r>
              <a:rPr kumimoji="0" lang="en-US" altLang="en-US" sz="1000" b="0" i="1" u="none" strike="noStrike" cap="none" normalizeH="0" baseline="0" smtClean="0">
                <a:ln>
                  <a:noFill/>
                </a:ln>
                <a:solidFill>
                  <a:schemeClr val="tx1"/>
                </a:solidFill>
                <a:effectLst/>
                <a:latin typeface="Arial" pitchFamily="34" charset="0"/>
                <a:ea typeface="Times New Roman" pitchFamily="18" charset="0"/>
                <a:cs typeface="Arial" pitchFamily="34" charset="0"/>
              </a:rPr>
              <a:t>i</a:t>
            </a:r>
            <a:r>
              <a:rPr kumimoji="0" lang="en-US" altLang="en-US" sz="1000" b="0" i="0" u="none" strike="noStrike" cap="none" normalizeH="0" baseline="30000" smtClean="0">
                <a:ln>
                  <a:noFill/>
                </a:ln>
                <a:solidFill>
                  <a:schemeClr val="tx1"/>
                </a:solidFill>
                <a:effectLst/>
                <a:latin typeface="Arial" pitchFamily="34" charset="0"/>
                <a:ea typeface="Times New Roman" pitchFamily="18" charset="0"/>
                <a:cs typeface="Arial" pitchFamily="34" charset="0"/>
              </a:rPr>
              <a:t>th</a:t>
            </a: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cycle as</a:t>
            </a:r>
            <a:endParaRPr kumimoji="0" lang="en-US" alt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3" name="Object 2"/>
          <p:cNvGraphicFramePr>
            <a:graphicFrameLocks noChangeAspect="1"/>
          </p:cNvGraphicFramePr>
          <p:nvPr/>
        </p:nvGraphicFramePr>
        <p:xfrm>
          <a:off x="0" y="457200"/>
          <a:ext cx="1343025" cy="247650"/>
        </p:xfrm>
        <a:graphic>
          <a:graphicData uri="http://schemas.openxmlformats.org/presentationml/2006/ole">
            <mc:AlternateContent xmlns:mc="http://schemas.openxmlformats.org/markup-compatibility/2006">
              <mc:Choice xmlns:v="urn:schemas-microsoft-com:vml" Requires="v">
                <p:oleObj spid="_x0000_s22538" name="Equation" r:id="rId4" imgW="1333500" imgH="241300" progId="Equation.3">
                  <p:embed/>
                </p:oleObj>
              </mc:Choice>
              <mc:Fallback>
                <p:oleObj name="Equation" r:id="rId4" imgW="1333500" imgH="241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57200"/>
                        <a:ext cx="1343025" cy="24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4"/>
          <p:cNvSpPr/>
          <p:nvPr/>
        </p:nvSpPr>
        <p:spPr bwMode="auto">
          <a:xfrm>
            <a:off x="3429000" y="2819400"/>
            <a:ext cx="838200" cy="722698"/>
          </a:xfrm>
          <a:prstGeom prst="rect">
            <a:avLst/>
          </a:prstGeom>
          <a:solidFill>
            <a:schemeClr val="bg1"/>
          </a:solidFill>
          <a:ln w="12700" cap="flat" cmpd="sng" algn="ctr">
            <a:noFill/>
            <a:prstDash val="solid"/>
            <a:round/>
            <a:headEnd type="none" w="med" len="med"/>
            <a:tailEnd type="none" w="med" len="med"/>
          </a:ln>
          <a:effec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sp>
        <p:nvSpPr>
          <p:cNvPr id="18" name="Rectangle 17"/>
          <p:cNvSpPr/>
          <p:nvPr/>
        </p:nvSpPr>
        <p:spPr bwMode="auto">
          <a:xfrm>
            <a:off x="7315200" y="4306502"/>
            <a:ext cx="1143000" cy="570298"/>
          </a:xfrm>
          <a:prstGeom prst="rect">
            <a:avLst/>
          </a:prstGeom>
          <a:solidFill>
            <a:schemeClr val="bg1"/>
          </a:solidFill>
          <a:ln w="50800" cap="flat" cmpd="sng" algn="ctr">
            <a:solidFill>
              <a:schemeClr val="bg1"/>
            </a:solidFill>
            <a:prstDash val="solid"/>
            <a:round/>
            <a:headEnd type="none" w="med" len="med"/>
            <a:tailEnd type="none" w="med" len="med"/>
          </a:ln>
          <a:effec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sp>
        <p:nvSpPr>
          <p:cNvPr id="22" name="Rectangle 21"/>
          <p:cNvSpPr/>
          <p:nvPr/>
        </p:nvSpPr>
        <p:spPr bwMode="auto">
          <a:xfrm>
            <a:off x="7620000" y="3542097"/>
            <a:ext cx="1066800" cy="528217"/>
          </a:xfrm>
          <a:prstGeom prst="rect">
            <a:avLst/>
          </a:prstGeom>
          <a:solidFill>
            <a:schemeClr val="bg1"/>
          </a:solidFill>
          <a:ln w="12700" cap="flat" cmpd="sng" algn="ctr">
            <a:noFill/>
            <a:prstDash val="solid"/>
            <a:round/>
            <a:headEnd type="none" w="med" len="med"/>
            <a:tailEnd type="none" w="med" len="med"/>
          </a:ln>
          <a:effec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pic>
        <p:nvPicPr>
          <p:cNvPr id="2253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2375122"/>
            <a:ext cx="4484634" cy="3644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23588" y="2375122"/>
            <a:ext cx="4520412" cy="3600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Straight Arrow Connector 13"/>
          <p:cNvCxnSpPr/>
          <p:nvPr/>
        </p:nvCxnSpPr>
        <p:spPr bwMode="auto">
          <a:xfrm>
            <a:off x="4359661" y="2971800"/>
            <a:ext cx="427096" cy="685800"/>
          </a:xfrm>
          <a:prstGeom prst="straightConnector1">
            <a:avLst/>
          </a:prstGeom>
          <a:noFill/>
          <a:ln w="38100" cap="flat" cmpd="sng" algn="ctr">
            <a:solidFill>
              <a:srgbClr val="0070C0"/>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Arrow Connector 15"/>
          <p:cNvCxnSpPr/>
          <p:nvPr/>
        </p:nvCxnSpPr>
        <p:spPr bwMode="auto">
          <a:xfrm>
            <a:off x="4410040" y="4591651"/>
            <a:ext cx="427096" cy="628049"/>
          </a:xfrm>
          <a:prstGeom prst="straightConnector1">
            <a:avLst/>
          </a:prstGeom>
          <a:noFill/>
          <a:ln w="38100" cap="flat" cmpd="sng" algn="ctr">
            <a:solidFill>
              <a:schemeClr val="accent1"/>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TextBox 7"/>
          <p:cNvSpPr txBox="1"/>
          <p:nvPr/>
        </p:nvSpPr>
        <p:spPr>
          <a:xfrm>
            <a:off x="5257800" y="2831068"/>
            <a:ext cx="1752600" cy="338554"/>
          </a:xfrm>
          <a:prstGeom prst="rect">
            <a:avLst/>
          </a:prstGeom>
          <a:noFill/>
        </p:spPr>
        <p:txBody>
          <a:bodyPr wrap="square" rtlCol="0">
            <a:spAutoFit/>
          </a:bodyPr>
          <a:lstStyle/>
          <a:p>
            <a:r>
              <a:rPr lang="en-US" sz="1600" dirty="0" smtClean="0">
                <a:solidFill>
                  <a:schemeClr val="accent2">
                    <a:lumMod val="75000"/>
                    <a:lumOff val="25000"/>
                  </a:schemeClr>
                </a:solidFill>
              </a:rPr>
              <a:t>(CSF dominated)</a:t>
            </a:r>
            <a:endParaRPr lang="en-US" sz="1600" dirty="0">
              <a:solidFill>
                <a:schemeClr val="accent2">
                  <a:lumMod val="75000"/>
                  <a:lumOff val="25000"/>
                </a:schemeClr>
              </a:solidFill>
            </a:endParaRPr>
          </a:p>
        </p:txBody>
      </p:sp>
      <p:sp>
        <p:nvSpPr>
          <p:cNvPr id="19" name="TextBox 18"/>
          <p:cNvSpPr txBox="1"/>
          <p:nvPr/>
        </p:nvSpPr>
        <p:spPr>
          <a:xfrm>
            <a:off x="4953000" y="5410200"/>
            <a:ext cx="1752600" cy="338554"/>
          </a:xfrm>
          <a:prstGeom prst="rect">
            <a:avLst/>
          </a:prstGeom>
          <a:noFill/>
        </p:spPr>
        <p:txBody>
          <a:bodyPr wrap="square" rtlCol="0">
            <a:spAutoFit/>
          </a:bodyPr>
          <a:lstStyle/>
          <a:p>
            <a:r>
              <a:rPr lang="en-US" sz="1600" dirty="0" smtClean="0">
                <a:solidFill>
                  <a:schemeClr val="accent1"/>
                </a:solidFill>
              </a:rPr>
              <a:t>(GM dominated)</a:t>
            </a:r>
            <a:endParaRPr lang="en-US" sz="1600" dirty="0">
              <a:solidFill>
                <a:schemeClr val="accent1"/>
              </a:solidFill>
            </a:endParaRPr>
          </a:p>
        </p:txBody>
      </p:sp>
      <p:pic>
        <p:nvPicPr>
          <p:cNvPr id="2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28825" y="5410200"/>
            <a:ext cx="638175"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53225" y="5410200"/>
            <a:ext cx="638175"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5274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531"/>
                                        </p:tgtEl>
                                        <p:attrNameLst>
                                          <p:attrName>style.visibility</p:attrName>
                                        </p:attrNameLst>
                                      </p:cBhvr>
                                      <p:to>
                                        <p:strVal val="visible"/>
                                      </p:to>
                                    </p:set>
                                    <p:animEffect transition="in" filter="wipe(left)">
                                      <p:cBhvr>
                                        <p:cTn id="7" dur="500"/>
                                        <p:tgtEl>
                                          <p:spTgt spid="22531"/>
                                        </p:tgtEl>
                                      </p:cBhvr>
                                    </p:animEffect>
                                  </p:childTnLst>
                                </p:cTn>
                              </p:par>
                              <p:par>
                                <p:cTn id="8" presetID="22" presetClass="entr" presetSubtype="8"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par>
                                <p:cTn id="11" presetID="22" presetClass="entr" presetSubtype="8"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left)">
                                      <p:cBhvr>
                                        <p:cTn id="13" dur="500"/>
                                        <p:tgtEl>
                                          <p:spTgt spid="21"/>
                                        </p:tgtEl>
                                      </p:cBhvr>
                                    </p:animEffect>
                                  </p:childTnLst>
                                </p:cTn>
                              </p:par>
                              <p:par>
                                <p:cTn id="14" presetID="22" presetClass="entr" presetSubtype="8"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96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a:t>Presenting STANCE</a:t>
            </a:r>
            <a:r>
              <a:rPr lang="en-US" altLang="en-US" b="1" dirty="0"/>
              <a:t/>
            </a:r>
            <a:br>
              <a:rPr lang="en-US" altLang="en-US" b="1" dirty="0"/>
            </a:br>
            <a:r>
              <a:rPr lang="en-US" altLang="en-US" sz="2800" b="1" dirty="0" smtClean="0">
                <a:solidFill>
                  <a:schemeClr val="accent1">
                    <a:lumMod val="60000"/>
                    <a:lumOff val="40000"/>
                  </a:schemeClr>
                </a:solidFill>
              </a:rPr>
              <a:t>Example Results: simulated EPI signal + noise</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2" y="1381125"/>
            <a:ext cx="8421688" cy="5208588"/>
          </a:xfrm>
        </p:spPr>
        <p:txBody>
          <a:bodyPr/>
          <a:lstStyle/>
          <a:p>
            <a:pPr marL="0" indent="0"/>
            <a:r>
              <a:rPr lang="en-US" sz="2650" dirty="0" smtClean="0">
                <a:latin typeface="Garamond" panose="02020404030301010803" pitchFamily="18" charset="0"/>
              </a:rPr>
              <a:t>Add physiological noise and then all noise with system also:</a:t>
            </a:r>
          </a:p>
          <a:p>
            <a:pPr marL="0" indent="0"/>
            <a:endParaRPr lang="en-US" sz="2650" dirty="0">
              <a:latin typeface="Garamond" panose="02020404030301010803" pitchFamily="18" charset="0"/>
            </a:endParaRPr>
          </a:p>
          <a:p>
            <a:pPr marL="0" indent="0"/>
            <a:endParaRPr lang="en-US" sz="2650" dirty="0" smtClean="0">
              <a:latin typeface="Garamond" panose="02020404030301010803" pitchFamily="18" charset="0"/>
            </a:endParaRPr>
          </a:p>
          <a:p>
            <a:pPr marL="0" indent="0"/>
            <a:endParaRPr lang="en-US" sz="2650" dirty="0">
              <a:latin typeface="Garamond" panose="02020404030301010803" pitchFamily="18" charset="0"/>
            </a:endParaRPr>
          </a:p>
          <a:p>
            <a:pPr marL="0" indent="0"/>
            <a:endParaRPr lang="en-US" sz="2650" dirty="0" smtClean="0">
              <a:latin typeface="Garamond" panose="02020404030301010803" pitchFamily="18" charset="0"/>
            </a:endParaRPr>
          </a:p>
          <a:p>
            <a:pPr marL="0" indent="0"/>
            <a:endParaRPr lang="en-US" sz="2650" dirty="0">
              <a:latin typeface="Garamond" panose="02020404030301010803" pitchFamily="18" charset="0"/>
            </a:endParaRPr>
          </a:p>
          <a:p>
            <a:pPr marL="0" indent="0"/>
            <a:r>
              <a:rPr lang="en-US" sz="2650" dirty="0">
                <a:latin typeface="Garamond" panose="02020404030301010803" pitchFamily="18" charset="0"/>
              </a:rPr>
              <a:t> </a:t>
            </a:r>
            <a:endParaRPr lang="en-US" sz="2650" dirty="0" smtClean="0">
              <a:latin typeface="Garamond" panose="02020404030301010803" pitchFamily="18" charset="0"/>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35</a:t>
            </a:fld>
            <a:endParaRPr lang="en-US" dirty="0">
              <a:solidFill>
                <a:srgbClr val="000000">
                  <a:tint val="75000"/>
                </a:srgbClr>
              </a:solidFill>
            </a:endParaRPr>
          </a:p>
        </p:txBody>
      </p:sp>
      <p:sp>
        <p:nvSpPr>
          <p:cNvPr id="2"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The vertical displacement of the chest during regular respiration is then modeled for the </a:t>
            </a:r>
            <a:r>
              <a:rPr kumimoji="0" lang="en-US" altLang="en-US" sz="1000" b="0" i="1" u="none" strike="noStrike" cap="none" normalizeH="0" baseline="0" smtClean="0">
                <a:ln>
                  <a:noFill/>
                </a:ln>
                <a:solidFill>
                  <a:schemeClr val="tx1"/>
                </a:solidFill>
                <a:effectLst/>
                <a:latin typeface="Arial" pitchFamily="34" charset="0"/>
                <a:ea typeface="Times New Roman" pitchFamily="18" charset="0"/>
                <a:cs typeface="Arial" pitchFamily="34" charset="0"/>
              </a:rPr>
              <a:t>i</a:t>
            </a:r>
            <a:r>
              <a:rPr kumimoji="0" lang="en-US" altLang="en-US" sz="1000" b="0" i="0" u="none" strike="noStrike" cap="none" normalizeH="0" baseline="30000" smtClean="0">
                <a:ln>
                  <a:noFill/>
                </a:ln>
                <a:solidFill>
                  <a:schemeClr val="tx1"/>
                </a:solidFill>
                <a:effectLst/>
                <a:latin typeface="Arial" pitchFamily="34" charset="0"/>
                <a:ea typeface="Times New Roman" pitchFamily="18" charset="0"/>
                <a:cs typeface="Arial" pitchFamily="34" charset="0"/>
              </a:rPr>
              <a:t>th</a:t>
            </a: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cycle as</a:t>
            </a:r>
            <a:endParaRPr kumimoji="0" lang="en-US" alt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3" name="Object 2"/>
          <p:cNvGraphicFramePr>
            <a:graphicFrameLocks noChangeAspect="1"/>
          </p:cNvGraphicFramePr>
          <p:nvPr/>
        </p:nvGraphicFramePr>
        <p:xfrm>
          <a:off x="0" y="457200"/>
          <a:ext cx="1343025" cy="247650"/>
        </p:xfrm>
        <a:graphic>
          <a:graphicData uri="http://schemas.openxmlformats.org/presentationml/2006/ole">
            <mc:AlternateContent xmlns:mc="http://schemas.openxmlformats.org/markup-compatibility/2006">
              <mc:Choice xmlns:v="urn:schemas-microsoft-com:vml" Requires="v">
                <p:oleObj spid="_x0000_s23561" name="Equation" r:id="rId4" imgW="1333500" imgH="241300" progId="Equation.3">
                  <p:embed/>
                </p:oleObj>
              </mc:Choice>
              <mc:Fallback>
                <p:oleObj name="Equation" r:id="rId4" imgW="1333500" imgH="241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57200"/>
                        <a:ext cx="1343025" cy="24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4"/>
          <p:cNvSpPr/>
          <p:nvPr/>
        </p:nvSpPr>
        <p:spPr bwMode="auto">
          <a:xfrm>
            <a:off x="3429000" y="2819400"/>
            <a:ext cx="838200" cy="722698"/>
          </a:xfrm>
          <a:prstGeom prst="rect">
            <a:avLst/>
          </a:prstGeom>
          <a:solidFill>
            <a:schemeClr val="bg1"/>
          </a:solidFill>
          <a:ln w="12700" cap="flat" cmpd="sng" algn="ctr">
            <a:noFill/>
            <a:prstDash val="solid"/>
            <a:round/>
            <a:headEnd type="none" w="med" len="med"/>
            <a:tailEnd type="none" w="med" len="med"/>
          </a:ln>
          <a:effec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sp>
        <p:nvSpPr>
          <p:cNvPr id="18" name="Rectangle 17"/>
          <p:cNvSpPr/>
          <p:nvPr/>
        </p:nvSpPr>
        <p:spPr bwMode="auto">
          <a:xfrm>
            <a:off x="7315200" y="4306502"/>
            <a:ext cx="1143000" cy="570298"/>
          </a:xfrm>
          <a:prstGeom prst="rect">
            <a:avLst/>
          </a:prstGeom>
          <a:solidFill>
            <a:schemeClr val="bg1"/>
          </a:solidFill>
          <a:ln w="50800" cap="flat" cmpd="sng" algn="ctr">
            <a:solidFill>
              <a:schemeClr val="bg1"/>
            </a:solidFill>
            <a:prstDash val="solid"/>
            <a:round/>
            <a:headEnd type="none" w="med" len="med"/>
            <a:tailEnd type="none" w="med" len="med"/>
          </a:ln>
          <a:effec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sp>
        <p:nvSpPr>
          <p:cNvPr id="22" name="Rectangle 21"/>
          <p:cNvSpPr/>
          <p:nvPr/>
        </p:nvSpPr>
        <p:spPr bwMode="auto">
          <a:xfrm>
            <a:off x="7620000" y="3542097"/>
            <a:ext cx="1066800" cy="528217"/>
          </a:xfrm>
          <a:prstGeom prst="rect">
            <a:avLst/>
          </a:prstGeom>
          <a:solidFill>
            <a:schemeClr val="bg1"/>
          </a:solidFill>
          <a:ln w="12700" cap="flat" cmpd="sng" algn="ctr">
            <a:noFill/>
            <a:prstDash val="solid"/>
            <a:round/>
            <a:headEnd type="none" w="med" len="med"/>
            <a:tailEnd type="none" w="med" len="med"/>
          </a:ln>
          <a:effec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pic>
        <p:nvPicPr>
          <p:cNvPr id="2355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286000"/>
            <a:ext cx="4513850" cy="36582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6"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48655" y="2286000"/>
            <a:ext cx="4595345" cy="36582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28825" y="5915025"/>
            <a:ext cx="638175"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00825" y="5915025"/>
            <a:ext cx="638175"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24235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a:t>Presenting STANCE</a:t>
            </a:r>
            <a:r>
              <a:rPr lang="en-US" altLang="en-US" b="1" dirty="0"/>
              <a:t/>
            </a:r>
            <a:br>
              <a:rPr lang="en-US" altLang="en-US" b="1" dirty="0"/>
            </a:br>
            <a:r>
              <a:rPr lang="en-US" altLang="en-US" sz="2800" b="1" dirty="0" smtClean="0">
                <a:solidFill>
                  <a:schemeClr val="accent1">
                    <a:lumMod val="60000"/>
                    <a:lumOff val="40000"/>
                  </a:schemeClr>
                </a:solidFill>
              </a:rPr>
              <a:t>Example Results: load motion time-series</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2" y="1381125"/>
            <a:ext cx="8421688" cy="5208588"/>
          </a:xfrm>
        </p:spPr>
        <p:txBody>
          <a:bodyPr/>
          <a:lstStyle/>
          <a:p>
            <a:pPr marL="0" indent="0"/>
            <a:r>
              <a:rPr lang="en-US" sz="2650" dirty="0" smtClean="0">
                <a:latin typeface="Garamond" panose="02020404030301010803" pitchFamily="18" charset="0"/>
              </a:rPr>
              <a:t>Load the estimated time-series of the 6 motion parameters:</a:t>
            </a:r>
          </a:p>
          <a:p>
            <a:pPr marL="0" indent="0"/>
            <a:endParaRPr lang="en-US" sz="2650" dirty="0">
              <a:latin typeface="Garamond" panose="02020404030301010803" pitchFamily="18" charset="0"/>
            </a:endParaRPr>
          </a:p>
          <a:p>
            <a:pPr marL="0" indent="0"/>
            <a:endParaRPr lang="en-US" sz="2650" dirty="0" smtClean="0">
              <a:latin typeface="Garamond" panose="02020404030301010803" pitchFamily="18" charset="0"/>
            </a:endParaRPr>
          </a:p>
          <a:p>
            <a:pPr marL="0" indent="0"/>
            <a:endParaRPr lang="en-US" sz="2650" dirty="0">
              <a:latin typeface="Garamond" panose="02020404030301010803" pitchFamily="18" charset="0"/>
            </a:endParaRPr>
          </a:p>
          <a:p>
            <a:pPr marL="0" indent="0"/>
            <a:endParaRPr lang="en-US" sz="2650" dirty="0" smtClean="0">
              <a:latin typeface="Garamond" panose="02020404030301010803" pitchFamily="18" charset="0"/>
            </a:endParaRPr>
          </a:p>
          <a:p>
            <a:pPr marL="0" indent="0"/>
            <a:endParaRPr lang="en-US" sz="2650" dirty="0">
              <a:latin typeface="Garamond" panose="02020404030301010803" pitchFamily="18" charset="0"/>
            </a:endParaRPr>
          </a:p>
          <a:p>
            <a:pPr marL="0" indent="0"/>
            <a:r>
              <a:rPr lang="en-US" sz="2650" dirty="0">
                <a:latin typeface="Garamond" panose="02020404030301010803" pitchFamily="18" charset="0"/>
              </a:rPr>
              <a:t> </a:t>
            </a:r>
            <a:endParaRPr lang="en-US" sz="2650" dirty="0" smtClean="0">
              <a:latin typeface="Garamond" panose="02020404030301010803" pitchFamily="18" charset="0"/>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36</a:t>
            </a:fld>
            <a:endParaRPr lang="en-US" dirty="0">
              <a:solidFill>
                <a:srgbClr val="000000">
                  <a:tint val="75000"/>
                </a:srgbClr>
              </a:solidFill>
            </a:endParaRPr>
          </a:p>
        </p:txBody>
      </p:sp>
      <p:sp>
        <p:nvSpPr>
          <p:cNvPr id="2"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The vertical displacement of the chest during regular respiration is then modeled for the </a:t>
            </a:r>
            <a:r>
              <a:rPr kumimoji="0" lang="en-US" altLang="en-US" sz="1000" b="0" i="1" u="none" strike="noStrike" cap="none" normalizeH="0" baseline="0" smtClean="0">
                <a:ln>
                  <a:noFill/>
                </a:ln>
                <a:solidFill>
                  <a:schemeClr val="tx1"/>
                </a:solidFill>
                <a:effectLst/>
                <a:latin typeface="Arial" pitchFamily="34" charset="0"/>
                <a:ea typeface="Times New Roman" pitchFamily="18" charset="0"/>
                <a:cs typeface="Arial" pitchFamily="34" charset="0"/>
              </a:rPr>
              <a:t>i</a:t>
            </a:r>
            <a:r>
              <a:rPr kumimoji="0" lang="en-US" altLang="en-US" sz="1000" b="0" i="0" u="none" strike="noStrike" cap="none" normalizeH="0" baseline="30000" smtClean="0">
                <a:ln>
                  <a:noFill/>
                </a:ln>
                <a:solidFill>
                  <a:schemeClr val="tx1"/>
                </a:solidFill>
                <a:effectLst/>
                <a:latin typeface="Arial" pitchFamily="34" charset="0"/>
                <a:ea typeface="Times New Roman" pitchFamily="18" charset="0"/>
                <a:cs typeface="Arial" pitchFamily="34" charset="0"/>
              </a:rPr>
              <a:t>th</a:t>
            </a: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cycle as</a:t>
            </a:r>
            <a:endParaRPr kumimoji="0" lang="en-US" alt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3" name="Object 2"/>
          <p:cNvGraphicFramePr>
            <a:graphicFrameLocks noChangeAspect="1"/>
          </p:cNvGraphicFramePr>
          <p:nvPr/>
        </p:nvGraphicFramePr>
        <p:xfrm>
          <a:off x="0" y="457200"/>
          <a:ext cx="1343025" cy="247650"/>
        </p:xfrm>
        <a:graphic>
          <a:graphicData uri="http://schemas.openxmlformats.org/presentationml/2006/ole">
            <mc:AlternateContent xmlns:mc="http://schemas.openxmlformats.org/markup-compatibility/2006">
              <mc:Choice xmlns:v="urn:schemas-microsoft-com:vml" Requires="v">
                <p:oleObj spid="_x0000_s24583" name="Equation" r:id="rId4" imgW="1333500" imgH="241300" progId="Equation.3">
                  <p:embed/>
                </p:oleObj>
              </mc:Choice>
              <mc:Fallback>
                <p:oleObj name="Equation" r:id="rId4" imgW="1333500" imgH="241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57200"/>
                        <a:ext cx="1343025" cy="24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4"/>
          <p:cNvSpPr/>
          <p:nvPr/>
        </p:nvSpPr>
        <p:spPr bwMode="auto">
          <a:xfrm>
            <a:off x="3429000" y="2819400"/>
            <a:ext cx="838200" cy="722698"/>
          </a:xfrm>
          <a:prstGeom prst="rect">
            <a:avLst/>
          </a:prstGeom>
          <a:solidFill>
            <a:schemeClr val="bg1"/>
          </a:solidFill>
          <a:ln w="12700" cap="flat" cmpd="sng" algn="ctr">
            <a:noFill/>
            <a:prstDash val="solid"/>
            <a:round/>
            <a:headEnd type="none" w="med" len="med"/>
            <a:tailEnd type="none" w="med" len="med"/>
          </a:ln>
          <a:effec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sp>
        <p:nvSpPr>
          <p:cNvPr id="18" name="Rectangle 17"/>
          <p:cNvSpPr/>
          <p:nvPr/>
        </p:nvSpPr>
        <p:spPr bwMode="auto">
          <a:xfrm>
            <a:off x="7315200" y="4306502"/>
            <a:ext cx="1143000" cy="570298"/>
          </a:xfrm>
          <a:prstGeom prst="rect">
            <a:avLst/>
          </a:prstGeom>
          <a:solidFill>
            <a:schemeClr val="bg1"/>
          </a:solidFill>
          <a:ln w="50800" cap="flat" cmpd="sng" algn="ctr">
            <a:solidFill>
              <a:schemeClr val="bg1"/>
            </a:solidFill>
            <a:prstDash val="solid"/>
            <a:round/>
            <a:headEnd type="none" w="med" len="med"/>
            <a:tailEnd type="none" w="med" len="med"/>
          </a:ln>
          <a:effec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pic>
        <p:nvPicPr>
          <p:cNvPr id="2457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1882389"/>
            <a:ext cx="6363698" cy="49756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Box 14"/>
          <p:cNvSpPr txBox="1"/>
          <p:nvPr/>
        </p:nvSpPr>
        <p:spPr>
          <a:xfrm>
            <a:off x="6896100" y="2438400"/>
            <a:ext cx="2247900" cy="1077218"/>
          </a:xfrm>
          <a:prstGeom prst="rect">
            <a:avLst/>
          </a:prstGeom>
          <a:noFill/>
        </p:spPr>
        <p:txBody>
          <a:bodyPr wrap="square" rtlCol="0">
            <a:spAutoFit/>
          </a:bodyPr>
          <a:lstStyle/>
          <a:p>
            <a:r>
              <a:rPr lang="en-US" sz="1600" dirty="0" smtClean="0">
                <a:solidFill>
                  <a:schemeClr val="accent1"/>
                </a:solidFill>
              </a:rPr>
              <a:t>Note: the y-displacement time-series is observed to be modulated by breathing.</a:t>
            </a:r>
            <a:endParaRPr lang="en-US" sz="1600" dirty="0">
              <a:solidFill>
                <a:schemeClr val="accent1"/>
              </a:solidFill>
            </a:endParaRPr>
          </a:p>
        </p:txBody>
      </p:sp>
    </p:spTree>
    <p:extLst>
      <p:ext uri="{BB962C8B-B14F-4D97-AF65-F5344CB8AC3E}">
        <p14:creationId xmlns:p14="http://schemas.microsoft.com/office/powerpoint/2010/main" val="807521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a:t>Presenting STANCE</a:t>
            </a:r>
            <a:r>
              <a:rPr lang="en-US" altLang="en-US" b="1" dirty="0"/>
              <a:t/>
            </a:r>
            <a:br>
              <a:rPr lang="en-US" altLang="en-US" b="1" dirty="0"/>
            </a:br>
            <a:r>
              <a:rPr lang="en-US" altLang="en-US" sz="2800" b="1" dirty="0" smtClean="0">
                <a:solidFill>
                  <a:schemeClr val="accent1">
                    <a:lumMod val="60000"/>
                    <a:lumOff val="40000"/>
                  </a:schemeClr>
                </a:solidFill>
              </a:rPr>
              <a:t>Example Results: more fully simulated EPI</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2" y="1381125"/>
            <a:ext cx="8421688" cy="5208588"/>
          </a:xfrm>
        </p:spPr>
        <p:txBody>
          <a:bodyPr/>
          <a:lstStyle/>
          <a:p>
            <a:pPr marL="0" indent="0"/>
            <a:r>
              <a:rPr lang="en-US" sz="2650" dirty="0" smtClean="0">
                <a:latin typeface="Garamond" panose="02020404030301010803" pitchFamily="18" charset="0"/>
              </a:rPr>
              <a:t>Add motion and then all noise + motion:</a:t>
            </a:r>
          </a:p>
          <a:p>
            <a:pPr marL="0" indent="0"/>
            <a:endParaRPr lang="en-US" sz="2650" dirty="0">
              <a:latin typeface="Garamond" panose="02020404030301010803" pitchFamily="18" charset="0"/>
            </a:endParaRPr>
          </a:p>
          <a:p>
            <a:pPr marL="0" indent="0"/>
            <a:endParaRPr lang="en-US" sz="2650" dirty="0" smtClean="0">
              <a:latin typeface="Garamond" panose="02020404030301010803" pitchFamily="18" charset="0"/>
            </a:endParaRPr>
          </a:p>
          <a:p>
            <a:pPr marL="0" indent="0"/>
            <a:endParaRPr lang="en-US" sz="2650" dirty="0">
              <a:latin typeface="Garamond" panose="02020404030301010803" pitchFamily="18" charset="0"/>
            </a:endParaRPr>
          </a:p>
          <a:p>
            <a:pPr marL="0" indent="0"/>
            <a:endParaRPr lang="en-US" sz="2650" dirty="0" smtClean="0">
              <a:latin typeface="Garamond" panose="02020404030301010803" pitchFamily="18" charset="0"/>
            </a:endParaRPr>
          </a:p>
          <a:p>
            <a:pPr marL="0" indent="0"/>
            <a:endParaRPr lang="en-US" sz="2650" dirty="0">
              <a:latin typeface="Garamond" panose="02020404030301010803" pitchFamily="18" charset="0"/>
            </a:endParaRPr>
          </a:p>
          <a:p>
            <a:pPr marL="0" indent="0"/>
            <a:r>
              <a:rPr lang="en-US" sz="2650" dirty="0">
                <a:latin typeface="Garamond" panose="02020404030301010803" pitchFamily="18" charset="0"/>
              </a:rPr>
              <a:t> </a:t>
            </a:r>
            <a:endParaRPr lang="en-US" sz="2650" dirty="0" smtClean="0">
              <a:latin typeface="Garamond" panose="02020404030301010803" pitchFamily="18" charset="0"/>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37</a:t>
            </a:fld>
            <a:endParaRPr lang="en-US" dirty="0">
              <a:solidFill>
                <a:srgbClr val="000000">
                  <a:tint val="75000"/>
                </a:srgbClr>
              </a:solidFill>
            </a:endParaRPr>
          </a:p>
        </p:txBody>
      </p:sp>
      <p:sp>
        <p:nvSpPr>
          <p:cNvPr id="2"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The vertical displacement of the chest during regular respiration is then modeled for the </a:t>
            </a:r>
            <a:r>
              <a:rPr kumimoji="0" lang="en-US" altLang="en-US" sz="1000" b="0" i="1" u="none" strike="noStrike" cap="none" normalizeH="0" baseline="0" smtClean="0">
                <a:ln>
                  <a:noFill/>
                </a:ln>
                <a:solidFill>
                  <a:schemeClr val="tx1"/>
                </a:solidFill>
                <a:effectLst/>
                <a:latin typeface="Arial" pitchFamily="34" charset="0"/>
                <a:ea typeface="Times New Roman" pitchFamily="18" charset="0"/>
                <a:cs typeface="Arial" pitchFamily="34" charset="0"/>
              </a:rPr>
              <a:t>i</a:t>
            </a:r>
            <a:r>
              <a:rPr kumimoji="0" lang="en-US" altLang="en-US" sz="1000" b="0" i="0" u="none" strike="noStrike" cap="none" normalizeH="0" baseline="30000" smtClean="0">
                <a:ln>
                  <a:noFill/>
                </a:ln>
                <a:solidFill>
                  <a:schemeClr val="tx1"/>
                </a:solidFill>
                <a:effectLst/>
                <a:latin typeface="Arial" pitchFamily="34" charset="0"/>
                <a:ea typeface="Times New Roman" pitchFamily="18" charset="0"/>
                <a:cs typeface="Arial" pitchFamily="34" charset="0"/>
              </a:rPr>
              <a:t>th</a:t>
            </a: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cycle as</a:t>
            </a:r>
            <a:endParaRPr kumimoji="0" lang="en-US" alt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3" name="Object 2"/>
          <p:cNvGraphicFramePr>
            <a:graphicFrameLocks noChangeAspect="1"/>
          </p:cNvGraphicFramePr>
          <p:nvPr/>
        </p:nvGraphicFramePr>
        <p:xfrm>
          <a:off x="0" y="457200"/>
          <a:ext cx="1343025" cy="247650"/>
        </p:xfrm>
        <a:graphic>
          <a:graphicData uri="http://schemas.openxmlformats.org/presentationml/2006/ole">
            <mc:AlternateContent xmlns:mc="http://schemas.openxmlformats.org/markup-compatibility/2006">
              <mc:Choice xmlns:v="urn:schemas-microsoft-com:vml" Requires="v">
                <p:oleObj spid="_x0000_s25608" name="Equation" r:id="rId4" imgW="1333500" imgH="241300" progId="Equation.3">
                  <p:embed/>
                </p:oleObj>
              </mc:Choice>
              <mc:Fallback>
                <p:oleObj name="Equation" r:id="rId4" imgW="1333500" imgH="241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57200"/>
                        <a:ext cx="1343025" cy="24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4"/>
          <p:cNvSpPr/>
          <p:nvPr/>
        </p:nvSpPr>
        <p:spPr bwMode="auto">
          <a:xfrm>
            <a:off x="3429000" y="2819400"/>
            <a:ext cx="838200" cy="722698"/>
          </a:xfrm>
          <a:prstGeom prst="rect">
            <a:avLst/>
          </a:prstGeom>
          <a:solidFill>
            <a:schemeClr val="bg1"/>
          </a:solidFill>
          <a:ln w="12700" cap="flat" cmpd="sng" algn="ctr">
            <a:noFill/>
            <a:prstDash val="solid"/>
            <a:round/>
            <a:headEnd type="none" w="med" len="med"/>
            <a:tailEnd type="none" w="med" len="med"/>
          </a:ln>
          <a:effec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sp>
        <p:nvSpPr>
          <p:cNvPr id="18" name="Rectangle 17"/>
          <p:cNvSpPr/>
          <p:nvPr/>
        </p:nvSpPr>
        <p:spPr bwMode="auto">
          <a:xfrm>
            <a:off x="7315200" y="4306502"/>
            <a:ext cx="1143000" cy="570298"/>
          </a:xfrm>
          <a:prstGeom prst="rect">
            <a:avLst/>
          </a:prstGeom>
          <a:solidFill>
            <a:schemeClr val="bg1"/>
          </a:solidFill>
          <a:ln w="50800" cap="flat" cmpd="sng" algn="ctr">
            <a:solidFill>
              <a:schemeClr val="bg1"/>
            </a:solidFill>
            <a:prstDash val="solid"/>
            <a:round/>
            <a:headEnd type="none" w="med" len="med"/>
            <a:tailEnd type="none" w="med" len="med"/>
          </a:ln>
          <a:effec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sp>
        <p:nvSpPr>
          <p:cNvPr id="22" name="Rectangle 21"/>
          <p:cNvSpPr/>
          <p:nvPr/>
        </p:nvSpPr>
        <p:spPr bwMode="auto">
          <a:xfrm>
            <a:off x="7620000" y="3542097"/>
            <a:ext cx="1066800" cy="528217"/>
          </a:xfrm>
          <a:prstGeom prst="rect">
            <a:avLst/>
          </a:prstGeom>
          <a:solidFill>
            <a:schemeClr val="bg1"/>
          </a:solidFill>
          <a:ln w="12700" cap="flat" cmpd="sng" algn="ctr">
            <a:noFill/>
            <a:prstDash val="solid"/>
            <a:round/>
            <a:headEnd type="none" w="med" len="med"/>
            <a:tailEnd type="none" w="med" len="med"/>
          </a:ln>
          <a:effec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pic>
        <p:nvPicPr>
          <p:cNvPr id="17"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7400" y="5867400"/>
            <a:ext cx="638175"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77025" y="5991225"/>
            <a:ext cx="638175"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35" y="2267218"/>
            <a:ext cx="4554809" cy="36642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Box 14"/>
          <p:cNvSpPr txBox="1"/>
          <p:nvPr/>
        </p:nvSpPr>
        <p:spPr>
          <a:xfrm>
            <a:off x="228600" y="6250024"/>
            <a:ext cx="3200400" cy="338554"/>
          </a:xfrm>
          <a:prstGeom prst="rect">
            <a:avLst/>
          </a:prstGeom>
          <a:noFill/>
        </p:spPr>
        <p:txBody>
          <a:bodyPr wrap="square" rtlCol="0">
            <a:spAutoFit/>
          </a:bodyPr>
          <a:lstStyle/>
          <a:p>
            <a:r>
              <a:rPr lang="en-US" sz="1600" dirty="0" smtClean="0">
                <a:solidFill>
                  <a:schemeClr val="accent2">
                    <a:lumMod val="75000"/>
                    <a:lumOff val="25000"/>
                  </a:schemeClr>
                </a:solidFill>
              </a:rPr>
              <a:t>Note: motion is task dependent.</a:t>
            </a:r>
            <a:endParaRPr lang="en-US" sz="1600" dirty="0">
              <a:solidFill>
                <a:schemeClr val="accent2">
                  <a:lumMod val="75000"/>
                  <a:lumOff val="25000"/>
                </a:schemeClr>
              </a:solidFill>
            </a:endParaRPr>
          </a:p>
        </p:txBody>
      </p:sp>
      <p:pic>
        <p:nvPicPr>
          <p:cNvPr id="25603"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65044" y="2267218"/>
            <a:ext cx="4583505" cy="37763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31053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a:t>Presenting STANCE</a:t>
            </a:r>
            <a:r>
              <a:rPr lang="en-US" altLang="en-US" b="1" dirty="0"/>
              <a:t/>
            </a:r>
            <a:br>
              <a:rPr lang="en-US" altLang="en-US" b="1" dirty="0"/>
            </a:br>
            <a:r>
              <a:rPr lang="en-US" altLang="en-US" sz="2800" b="1" dirty="0" smtClean="0">
                <a:solidFill>
                  <a:schemeClr val="accent1">
                    <a:lumMod val="60000"/>
                    <a:lumOff val="40000"/>
                  </a:schemeClr>
                </a:solidFill>
              </a:rPr>
              <a:t>Example Results: compare with real data</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2" y="1381125"/>
            <a:ext cx="8421688" cy="5208588"/>
          </a:xfrm>
        </p:spPr>
        <p:txBody>
          <a:bodyPr/>
          <a:lstStyle/>
          <a:p>
            <a:pPr marL="0" indent="0"/>
            <a:r>
              <a:rPr lang="en-US" sz="2650" dirty="0" smtClean="0">
                <a:latin typeface="Garamond" panose="02020404030301010803" pitchFamily="18" charset="0"/>
              </a:rPr>
              <a:t>Compare representative voxel time-series:</a:t>
            </a:r>
          </a:p>
          <a:p>
            <a:pPr marL="0" indent="0"/>
            <a:endParaRPr lang="en-US" sz="2650" dirty="0">
              <a:latin typeface="Garamond" panose="02020404030301010803" pitchFamily="18" charset="0"/>
            </a:endParaRPr>
          </a:p>
          <a:p>
            <a:pPr marL="0" indent="0"/>
            <a:endParaRPr lang="en-US" sz="2650" dirty="0" smtClean="0">
              <a:latin typeface="Garamond" panose="02020404030301010803" pitchFamily="18" charset="0"/>
            </a:endParaRPr>
          </a:p>
          <a:p>
            <a:pPr marL="0" indent="0"/>
            <a:endParaRPr lang="en-US" sz="2650" dirty="0">
              <a:latin typeface="Garamond" panose="02020404030301010803" pitchFamily="18" charset="0"/>
            </a:endParaRPr>
          </a:p>
          <a:p>
            <a:pPr marL="0" indent="0"/>
            <a:endParaRPr lang="en-US" sz="2650" dirty="0" smtClean="0">
              <a:latin typeface="Garamond" panose="02020404030301010803" pitchFamily="18" charset="0"/>
            </a:endParaRPr>
          </a:p>
          <a:p>
            <a:pPr marL="0" indent="0"/>
            <a:endParaRPr lang="en-US" sz="2650" dirty="0">
              <a:latin typeface="Garamond" panose="02020404030301010803" pitchFamily="18" charset="0"/>
            </a:endParaRPr>
          </a:p>
          <a:p>
            <a:pPr marL="0" indent="0"/>
            <a:r>
              <a:rPr lang="en-US" sz="2650" dirty="0">
                <a:latin typeface="Garamond" panose="02020404030301010803" pitchFamily="18" charset="0"/>
              </a:rPr>
              <a:t> </a:t>
            </a:r>
            <a:endParaRPr lang="en-US" sz="2650" dirty="0" smtClean="0">
              <a:latin typeface="Garamond" panose="02020404030301010803" pitchFamily="18" charset="0"/>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38</a:t>
            </a:fld>
            <a:endParaRPr lang="en-US" dirty="0">
              <a:solidFill>
                <a:srgbClr val="000000">
                  <a:tint val="75000"/>
                </a:srgbClr>
              </a:solidFill>
            </a:endParaRPr>
          </a:p>
        </p:txBody>
      </p:sp>
      <p:sp>
        <p:nvSpPr>
          <p:cNvPr id="2"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The vertical displacement of the chest during regular respiration is then modeled for the </a:t>
            </a:r>
            <a:r>
              <a:rPr kumimoji="0" lang="en-US" altLang="en-US" sz="1000" b="0" i="1" u="none" strike="noStrike" cap="none" normalizeH="0" baseline="0" smtClean="0">
                <a:ln>
                  <a:noFill/>
                </a:ln>
                <a:solidFill>
                  <a:schemeClr val="tx1"/>
                </a:solidFill>
                <a:effectLst/>
                <a:latin typeface="Arial" pitchFamily="34" charset="0"/>
                <a:ea typeface="Times New Roman" pitchFamily="18" charset="0"/>
                <a:cs typeface="Arial" pitchFamily="34" charset="0"/>
              </a:rPr>
              <a:t>i</a:t>
            </a:r>
            <a:r>
              <a:rPr kumimoji="0" lang="en-US" altLang="en-US" sz="1000" b="0" i="0" u="none" strike="noStrike" cap="none" normalizeH="0" baseline="30000" smtClean="0">
                <a:ln>
                  <a:noFill/>
                </a:ln>
                <a:solidFill>
                  <a:schemeClr val="tx1"/>
                </a:solidFill>
                <a:effectLst/>
                <a:latin typeface="Arial" pitchFamily="34" charset="0"/>
                <a:ea typeface="Times New Roman" pitchFamily="18" charset="0"/>
                <a:cs typeface="Arial" pitchFamily="34" charset="0"/>
              </a:rPr>
              <a:t>th</a:t>
            </a: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cycle as</a:t>
            </a:r>
            <a:endParaRPr kumimoji="0" lang="en-US" alt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3" name="Object 2"/>
          <p:cNvGraphicFramePr>
            <a:graphicFrameLocks noChangeAspect="1"/>
          </p:cNvGraphicFramePr>
          <p:nvPr/>
        </p:nvGraphicFramePr>
        <p:xfrm>
          <a:off x="0" y="457200"/>
          <a:ext cx="1343025" cy="247650"/>
        </p:xfrm>
        <a:graphic>
          <a:graphicData uri="http://schemas.openxmlformats.org/presentationml/2006/ole">
            <mc:AlternateContent xmlns:mc="http://schemas.openxmlformats.org/markup-compatibility/2006">
              <mc:Choice xmlns:v="urn:schemas-microsoft-com:vml" Requires="v">
                <p:oleObj spid="_x0000_s26633" name="Equation" r:id="rId4" imgW="1333500" imgH="241300" progId="Equation.3">
                  <p:embed/>
                </p:oleObj>
              </mc:Choice>
              <mc:Fallback>
                <p:oleObj name="Equation" r:id="rId4" imgW="1333500" imgH="241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57200"/>
                        <a:ext cx="1343025" cy="24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4"/>
          <p:cNvSpPr/>
          <p:nvPr/>
        </p:nvSpPr>
        <p:spPr bwMode="auto">
          <a:xfrm>
            <a:off x="3429000" y="2819400"/>
            <a:ext cx="838200" cy="722698"/>
          </a:xfrm>
          <a:prstGeom prst="rect">
            <a:avLst/>
          </a:prstGeom>
          <a:solidFill>
            <a:schemeClr val="bg1"/>
          </a:solidFill>
          <a:ln w="12700" cap="flat" cmpd="sng" algn="ctr">
            <a:noFill/>
            <a:prstDash val="solid"/>
            <a:round/>
            <a:headEnd type="none" w="med" len="med"/>
            <a:tailEnd type="none" w="med" len="med"/>
          </a:ln>
          <a:effec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sp>
        <p:nvSpPr>
          <p:cNvPr id="18" name="Rectangle 17"/>
          <p:cNvSpPr/>
          <p:nvPr/>
        </p:nvSpPr>
        <p:spPr bwMode="auto">
          <a:xfrm>
            <a:off x="7315200" y="4306502"/>
            <a:ext cx="1143000" cy="570298"/>
          </a:xfrm>
          <a:prstGeom prst="rect">
            <a:avLst/>
          </a:prstGeom>
          <a:solidFill>
            <a:schemeClr val="bg1"/>
          </a:solidFill>
          <a:ln w="50800" cap="flat" cmpd="sng" algn="ctr">
            <a:solidFill>
              <a:schemeClr val="bg1"/>
            </a:solidFill>
            <a:prstDash val="solid"/>
            <a:round/>
            <a:headEnd type="none" w="med" len="med"/>
            <a:tailEnd type="none" w="med" len="med"/>
          </a:ln>
          <a:effec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sp>
        <p:nvSpPr>
          <p:cNvPr id="22" name="Rectangle 21"/>
          <p:cNvSpPr/>
          <p:nvPr/>
        </p:nvSpPr>
        <p:spPr bwMode="auto">
          <a:xfrm>
            <a:off x="7620000" y="3542097"/>
            <a:ext cx="1066800" cy="528217"/>
          </a:xfrm>
          <a:prstGeom prst="rect">
            <a:avLst/>
          </a:prstGeom>
          <a:solidFill>
            <a:schemeClr val="bg1"/>
          </a:solidFill>
          <a:ln w="12700" cap="flat" cmpd="sng" algn="ctr">
            <a:noFill/>
            <a:prstDash val="solid"/>
            <a:round/>
            <a:headEnd type="none" w="med" len="med"/>
            <a:tailEnd type="none" w="med" len="med"/>
          </a:ln>
          <a:effec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pic>
        <p:nvPicPr>
          <p:cNvPr id="266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2273611"/>
            <a:ext cx="4501366" cy="3441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33375" y="2273611"/>
            <a:ext cx="4510626" cy="3441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58795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a:t>Presenting STANCE</a:t>
            </a:r>
            <a:r>
              <a:rPr lang="en-US" altLang="en-US" b="1" dirty="0"/>
              <a:t/>
            </a:r>
            <a:br>
              <a:rPr lang="en-US" altLang="en-US" b="1" dirty="0"/>
            </a:br>
            <a:r>
              <a:rPr lang="en-US" altLang="en-US" sz="2800" b="1" dirty="0" smtClean="0">
                <a:solidFill>
                  <a:schemeClr val="accent1">
                    <a:lumMod val="60000"/>
                    <a:lumOff val="40000"/>
                  </a:schemeClr>
                </a:solidFill>
              </a:rPr>
              <a:t>Example Results: compare with real </a:t>
            </a:r>
            <a:r>
              <a:rPr lang="en-US" altLang="en-US" sz="2800" b="1" dirty="0" smtClean="0">
                <a:solidFill>
                  <a:schemeClr val="accent1">
                    <a:lumMod val="60000"/>
                    <a:lumOff val="40000"/>
                  </a:schemeClr>
                </a:solidFill>
              </a:rPr>
              <a:t>data cont.</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2" y="1381125"/>
            <a:ext cx="8421688" cy="5208588"/>
          </a:xfrm>
        </p:spPr>
        <p:txBody>
          <a:bodyPr/>
          <a:lstStyle/>
          <a:p>
            <a:pPr marL="0" indent="0"/>
            <a:r>
              <a:rPr lang="en-US" sz="2650" dirty="0">
                <a:latin typeface="Garamond" panose="02020404030301010803" pitchFamily="18" charset="0"/>
              </a:rPr>
              <a:t>R</a:t>
            </a:r>
            <a:r>
              <a:rPr lang="en-US" sz="2650" dirty="0" smtClean="0">
                <a:latin typeface="Garamond" panose="02020404030301010803" pitchFamily="18" charset="0"/>
              </a:rPr>
              <a:t>epresentative </a:t>
            </a:r>
            <a:r>
              <a:rPr lang="en-US" sz="2650" dirty="0" smtClean="0">
                <a:latin typeface="Garamond" panose="02020404030301010803" pitchFamily="18" charset="0"/>
              </a:rPr>
              <a:t>voxel </a:t>
            </a:r>
            <a:r>
              <a:rPr lang="en-US" sz="2650" dirty="0" smtClean="0">
                <a:latin typeface="Garamond" panose="02020404030301010803" pitchFamily="18" charset="0"/>
              </a:rPr>
              <a:t>time-series averaged over blocks:</a:t>
            </a:r>
            <a:endParaRPr lang="en-US" sz="2650" dirty="0" smtClean="0">
              <a:latin typeface="Garamond" panose="02020404030301010803" pitchFamily="18" charset="0"/>
            </a:endParaRPr>
          </a:p>
          <a:p>
            <a:pPr marL="0" indent="0"/>
            <a:endParaRPr lang="en-US" sz="2650" dirty="0">
              <a:latin typeface="Garamond" panose="02020404030301010803" pitchFamily="18" charset="0"/>
            </a:endParaRPr>
          </a:p>
          <a:p>
            <a:pPr marL="0" indent="0"/>
            <a:endParaRPr lang="en-US" sz="2650" dirty="0" smtClean="0">
              <a:latin typeface="Garamond" panose="02020404030301010803" pitchFamily="18" charset="0"/>
            </a:endParaRPr>
          </a:p>
          <a:p>
            <a:pPr marL="0" indent="0"/>
            <a:endParaRPr lang="en-US" sz="2650" dirty="0">
              <a:latin typeface="Garamond" panose="02020404030301010803" pitchFamily="18" charset="0"/>
            </a:endParaRPr>
          </a:p>
          <a:p>
            <a:pPr marL="0" indent="0"/>
            <a:endParaRPr lang="en-US" sz="2650" dirty="0" smtClean="0">
              <a:latin typeface="Garamond" panose="02020404030301010803" pitchFamily="18" charset="0"/>
            </a:endParaRPr>
          </a:p>
          <a:p>
            <a:pPr marL="0" indent="0"/>
            <a:endParaRPr lang="en-US" sz="2650" dirty="0">
              <a:latin typeface="Garamond" panose="02020404030301010803" pitchFamily="18" charset="0"/>
            </a:endParaRPr>
          </a:p>
          <a:p>
            <a:pPr marL="0" indent="0"/>
            <a:r>
              <a:rPr lang="en-US" sz="2650" dirty="0">
                <a:latin typeface="Garamond" panose="02020404030301010803" pitchFamily="18" charset="0"/>
              </a:rPr>
              <a:t> </a:t>
            </a:r>
            <a:endParaRPr lang="en-US" sz="2650" dirty="0" smtClean="0">
              <a:latin typeface="Garamond" panose="02020404030301010803" pitchFamily="18" charset="0"/>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39</a:t>
            </a:fld>
            <a:endParaRPr lang="en-US" dirty="0">
              <a:solidFill>
                <a:srgbClr val="000000">
                  <a:tint val="75000"/>
                </a:srgbClr>
              </a:solidFill>
            </a:endParaRPr>
          </a:p>
        </p:txBody>
      </p:sp>
      <p:sp>
        <p:nvSpPr>
          <p:cNvPr id="2"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The vertical displacement of the chest during regular respiration is then modeled for the </a:t>
            </a:r>
            <a:r>
              <a:rPr kumimoji="0" lang="en-US" altLang="en-US" sz="1000" b="0" i="1" u="none" strike="noStrike" cap="none" normalizeH="0" baseline="0" smtClean="0">
                <a:ln>
                  <a:noFill/>
                </a:ln>
                <a:solidFill>
                  <a:schemeClr val="tx1"/>
                </a:solidFill>
                <a:effectLst/>
                <a:latin typeface="Arial" pitchFamily="34" charset="0"/>
                <a:ea typeface="Times New Roman" pitchFamily="18" charset="0"/>
                <a:cs typeface="Arial" pitchFamily="34" charset="0"/>
              </a:rPr>
              <a:t>i</a:t>
            </a:r>
            <a:r>
              <a:rPr kumimoji="0" lang="en-US" altLang="en-US" sz="1000" b="0" i="0" u="none" strike="noStrike" cap="none" normalizeH="0" baseline="30000" smtClean="0">
                <a:ln>
                  <a:noFill/>
                </a:ln>
                <a:solidFill>
                  <a:schemeClr val="tx1"/>
                </a:solidFill>
                <a:effectLst/>
                <a:latin typeface="Arial" pitchFamily="34" charset="0"/>
                <a:ea typeface="Times New Roman" pitchFamily="18" charset="0"/>
                <a:cs typeface="Arial" pitchFamily="34" charset="0"/>
              </a:rPr>
              <a:t>th</a:t>
            </a: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cycle as</a:t>
            </a:r>
            <a:endParaRPr kumimoji="0" lang="en-US" alt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3" name="Object 2"/>
          <p:cNvGraphicFramePr>
            <a:graphicFrameLocks noChangeAspect="1"/>
          </p:cNvGraphicFramePr>
          <p:nvPr/>
        </p:nvGraphicFramePr>
        <p:xfrm>
          <a:off x="0" y="457200"/>
          <a:ext cx="1343025" cy="247650"/>
        </p:xfrm>
        <a:graphic>
          <a:graphicData uri="http://schemas.openxmlformats.org/presentationml/2006/ole">
            <mc:AlternateContent xmlns:mc="http://schemas.openxmlformats.org/markup-compatibility/2006">
              <mc:Choice xmlns:v="urn:schemas-microsoft-com:vml" Requires="v">
                <p:oleObj spid="_x0000_s27654" name="Equation" r:id="rId4" imgW="1333500" imgH="241300" progId="Equation.3">
                  <p:embed/>
                </p:oleObj>
              </mc:Choice>
              <mc:Fallback>
                <p:oleObj name="Equation" r:id="rId4" imgW="1333500" imgH="241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57200"/>
                        <a:ext cx="1343025" cy="24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4"/>
          <p:cNvSpPr/>
          <p:nvPr/>
        </p:nvSpPr>
        <p:spPr bwMode="auto">
          <a:xfrm>
            <a:off x="3429000" y="2819400"/>
            <a:ext cx="838200" cy="722698"/>
          </a:xfrm>
          <a:prstGeom prst="rect">
            <a:avLst/>
          </a:prstGeom>
          <a:solidFill>
            <a:schemeClr val="bg1"/>
          </a:solidFill>
          <a:ln w="12700" cap="flat" cmpd="sng" algn="ctr">
            <a:noFill/>
            <a:prstDash val="solid"/>
            <a:round/>
            <a:headEnd type="none" w="med" len="med"/>
            <a:tailEnd type="none" w="med" len="med"/>
          </a:ln>
          <a:effec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sp>
        <p:nvSpPr>
          <p:cNvPr id="18" name="Rectangle 17"/>
          <p:cNvSpPr/>
          <p:nvPr/>
        </p:nvSpPr>
        <p:spPr bwMode="auto">
          <a:xfrm>
            <a:off x="7315200" y="4306502"/>
            <a:ext cx="1143000" cy="570298"/>
          </a:xfrm>
          <a:prstGeom prst="rect">
            <a:avLst/>
          </a:prstGeom>
          <a:solidFill>
            <a:schemeClr val="bg1"/>
          </a:solidFill>
          <a:ln w="50800" cap="flat" cmpd="sng" algn="ctr">
            <a:solidFill>
              <a:schemeClr val="bg1"/>
            </a:solidFill>
            <a:prstDash val="solid"/>
            <a:round/>
            <a:headEnd type="none" w="med" len="med"/>
            <a:tailEnd type="none" w="med" len="med"/>
          </a:ln>
          <a:effec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sp>
        <p:nvSpPr>
          <p:cNvPr id="22" name="Rectangle 21"/>
          <p:cNvSpPr/>
          <p:nvPr/>
        </p:nvSpPr>
        <p:spPr bwMode="auto">
          <a:xfrm>
            <a:off x="7620000" y="3542097"/>
            <a:ext cx="1066800" cy="528217"/>
          </a:xfrm>
          <a:prstGeom prst="rect">
            <a:avLst/>
          </a:prstGeom>
          <a:solidFill>
            <a:schemeClr val="bg1"/>
          </a:solidFill>
          <a:ln w="12700" cap="flat" cmpd="sng" algn="ctr">
            <a:noFill/>
            <a:prstDash val="solid"/>
            <a:round/>
            <a:headEnd type="none" w="med" len="med"/>
            <a:tailEnd type="none" w="med" len="med"/>
          </a:ln>
          <a:effec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pic>
        <p:nvPicPr>
          <p:cNvPr id="276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2213592"/>
            <a:ext cx="4624743" cy="388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1" name="Picture 3"/>
          <p:cNvPicPr>
            <a:picLocks noChangeAspect="1" noChangeArrowheads="1"/>
          </p:cNvPicPr>
          <p:nvPr/>
        </p:nvPicPr>
        <p:blipFill rotWithShape="1">
          <a:blip r:embed="rId7">
            <a:extLst>
              <a:ext uri="{28A0092B-C50C-407E-A947-70E740481C1C}">
                <a14:useLocalDpi xmlns:a14="http://schemas.microsoft.com/office/drawing/2010/main" val="0"/>
              </a:ext>
            </a:extLst>
          </a:blip>
          <a:srcRect l="2112"/>
          <a:stretch/>
        </p:blipFill>
        <p:spPr bwMode="auto">
          <a:xfrm>
            <a:off x="4482265" y="2213592"/>
            <a:ext cx="4661736" cy="3958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13118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a:t>Presenting STANCE</a:t>
            </a:r>
            <a:r>
              <a:rPr lang="en-US" altLang="en-US" b="1" dirty="0"/>
              <a:t/>
            </a:r>
            <a:br>
              <a:rPr lang="en-US" altLang="en-US" b="1" dirty="0"/>
            </a:br>
            <a:r>
              <a:rPr lang="en-US" altLang="en-US" sz="2800" b="1" dirty="0" smtClean="0">
                <a:solidFill>
                  <a:schemeClr val="accent1">
                    <a:lumMod val="60000"/>
                    <a:lumOff val="40000"/>
                  </a:schemeClr>
                </a:solidFill>
              </a:rPr>
              <a:t>Motivation: some BAD news…</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2" y="1381125"/>
            <a:ext cx="8421688" cy="5208588"/>
          </a:xfrm>
        </p:spPr>
        <p:txBody>
          <a:bodyPr/>
          <a:lstStyle/>
          <a:p>
            <a:r>
              <a:rPr lang="en-US" sz="2900" dirty="0" smtClean="0">
                <a:latin typeface="Garamond" panose="02020404030301010803" pitchFamily="18" charset="0"/>
              </a:rPr>
              <a:t>The recent PNAS article</a:t>
            </a:r>
            <a:r>
              <a:rPr lang="en-US" sz="2900" dirty="0">
                <a:latin typeface="Garamond" panose="02020404030301010803" pitchFamily="18" charset="0"/>
              </a:rPr>
              <a:t>, called </a:t>
            </a:r>
            <a:r>
              <a:rPr lang="en-US" sz="2900" dirty="0" smtClean="0">
                <a:latin typeface="Garamond" panose="02020404030301010803" pitchFamily="18" charset="0"/>
              </a:rPr>
              <a:t>“Cluster failure” from Anders </a:t>
            </a:r>
            <a:r>
              <a:rPr lang="en-US" sz="2900" dirty="0" err="1">
                <a:latin typeface="Garamond" panose="02020404030301010803" pitchFamily="18" charset="0"/>
              </a:rPr>
              <a:t>Eklund</a:t>
            </a:r>
            <a:r>
              <a:rPr lang="en-US" sz="2900" dirty="0" smtClean="0">
                <a:latin typeface="Garamond" panose="02020404030301010803" pitchFamily="18" charset="0"/>
              </a:rPr>
              <a:t>, </a:t>
            </a:r>
            <a:r>
              <a:rPr lang="en-US" sz="2900" i="1" dirty="0" smtClean="0">
                <a:latin typeface="Garamond" panose="02020404030301010803" pitchFamily="18" charset="0"/>
              </a:rPr>
              <a:t>et al. </a:t>
            </a:r>
            <a:r>
              <a:rPr lang="en-US" sz="2900" dirty="0" smtClean="0">
                <a:latin typeface="Garamond" panose="02020404030301010803" pitchFamily="18" charset="0"/>
              </a:rPr>
              <a:t>calls into question fMRI </a:t>
            </a:r>
            <a:r>
              <a:rPr lang="en-US" sz="2900" dirty="0">
                <a:latin typeface="Garamond" panose="02020404030301010803" pitchFamily="18" charset="0"/>
              </a:rPr>
              <a:t>activation mapping </a:t>
            </a:r>
            <a:r>
              <a:rPr lang="en-US" sz="2900" dirty="0" smtClean="0">
                <a:latin typeface="Garamond" panose="02020404030301010803" pitchFamily="18" charset="0"/>
              </a:rPr>
              <a:t>studies. They state that depending on the software package and settings, “</a:t>
            </a:r>
            <a:r>
              <a:rPr lang="en-US" sz="2900" dirty="0">
                <a:latin typeface="Garamond" panose="02020404030301010803" pitchFamily="18" charset="0"/>
              </a:rPr>
              <a:t>that up to 70% of analyses produce at least one false </a:t>
            </a:r>
            <a:r>
              <a:rPr lang="en-US" sz="2900" dirty="0" smtClean="0">
                <a:latin typeface="Garamond" panose="02020404030301010803" pitchFamily="18" charset="0"/>
              </a:rPr>
              <a:t>positive.” </a:t>
            </a:r>
          </a:p>
          <a:p>
            <a:r>
              <a:rPr lang="en-US" sz="2900" dirty="0" err="1" smtClean="0">
                <a:latin typeface="Garamond" panose="02020404030301010803" pitchFamily="18" charset="0"/>
              </a:rPr>
              <a:t>Neuroskeptic</a:t>
            </a:r>
            <a:r>
              <a:rPr lang="en-US" sz="2900" dirty="0" smtClean="0">
                <a:latin typeface="Garamond" panose="02020404030301010803" pitchFamily="18" charset="0"/>
              </a:rPr>
              <a:t>: “If </a:t>
            </a:r>
            <a:r>
              <a:rPr lang="en-US" sz="2900" dirty="0">
                <a:latin typeface="Garamond" panose="02020404030301010803" pitchFamily="18" charset="0"/>
              </a:rPr>
              <a:t>there are lots of true positives, only a minority of positives will be false. It’s impossible to directly know the true positive rate, however</a:t>
            </a:r>
            <a:r>
              <a:rPr lang="en-US" sz="2900" dirty="0" smtClean="0">
                <a:latin typeface="Garamond" panose="02020404030301010803" pitchFamily="18" charset="0"/>
              </a:rPr>
              <a:t>.”</a:t>
            </a:r>
          </a:p>
          <a:p>
            <a:r>
              <a:rPr lang="en-US" sz="2900" dirty="0" smtClean="0">
                <a:latin typeface="Garamond" panose="02020404030301010803" pitchFamily="18" charset="0"/>
              </a:rPr>
              <a:t>The STANCE simulator would </a:t>
            </a:r>
            <a:r>
              <a:rPr lang="en-US" sz="2900" dirty="0">
                <a:latin typeface="Garamond" panose="02020404030301010803" pitchFamily="18" charset="0"/>
              </a:rPr>
              <a:t>allow researchers in neuroscience </a:t>
            </a:r>
            <a:r>
              <a:rPr lang="en-US" sz="2900" dirty="0" smtClean="0">
                <a:latin typeface="Garamond" panose="02020404030301010803" pitchFamily="18" charset="0"/>
              </a:rPr>
              <a:t>to have access to a synthetic ground-truth to benchmark analyses. This is a </a:t>
            </a:r>
            <a:r>
              <a:rPr lang="en-US" sz="2900" i="1" dirty="0" smtClean="0">
                <a:latin typeface="Garamond" panose="02020404030301010803" pitchFamily="18" charset="0"/>
              </a:rPr>
              <a:t>pressing</a:t>
            </a:r>
            <a:r>
              <a:rPr lang="en-US" sz="2900" dirty="0" smtClean="0">
                <a:latin typeface="Garamond" panose="02020404030301010803" pitchFamily="18" charset="0"/>
              </a:rPr>
              <a:t> need. </a:t>
            </a:r>
            <a:endParaRPr lang="en-US" sz="2900" dirty="0">
              <a:latin typeface="Garamond" panose="02020404030301010803" pitchFamily="18" charset="0"/>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4</a:t>
            </a:fld>
            <a:endParaRPr lang="en-US" dirty="0">
              <a:solidFill>
                <a:srgbClr val="000000">
                  <a:tint val="75000"/>
                </a:srgbClr>
              </a:solidFill>
            </a:endParaRPr>
          </a:p>
        </p:txBody>
      </p:sp>
    </p:spTree>
    <p:extLst>
      <p:ext uri="{BB962C8B-B14F-4D97-AF65-F5344CB8AC3E}">
        <p14:creationId xmlns:p14="http://schemas.microsoft.com/office/powerpoint/2010/main" val="28422330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ctr"/>
            <a:endParaRPr lang="en-US" dirty="0" smtClean="0"/>
          </a:p>
          <a:p>
            <a:pPr algn="ctr"/>
            <a:endParaRPr lang="en-US" dirty="0"/>
          </a:p>
          <a:p>
            <a:pPr algn="ctr"/>
            <a:r>
              <a:rPr lang="en-US" dirty="0" smtClean="0"/>
              <a:t>THANK YOU.</a:t>
            </a:r>
          </a:p>
        </p:txBody>
      </p:sp>
      <p:sp>
        <p:nvSpPr>
          <p:cNvPr id="4" name="Slide Number Placeholder 3"/>
          <p:cNvSpPr>
            <a:spLocks noGrp="1"/>
          </p:cNvSpPr>
          <p:nvPr>
            <p:ph type="sldNum" sz="quarter" idx="10"/>
          </p:nvPr>
        </p:nvSpPr>
        <p:spPr/>
        <p:txBody>
          <a:bodyPr/>
          <a:lstStyle/>
          <a:p>
            <a:pPr>
              <a:defRPr/>
            </a:pPr>
            <a:fld id="{11BF9F04-2413-45C8-B34A-B6932984E323}" type="slidenum">
              <a:rPr lang="en-US" smtClean="0">
                <a:solidFill>
                  <a:srgbClr val="000000">
                    <a:tint val="75000"/>
                  </a:srgbClr>
                </a:solidFill>
              </a:rPr>
              <a:pPr>
                <a:defRPr/>
              </a:pPr>
              <a:t>40</a:t>
            </a:fld>
            <a:endParaRPr lang="en-US" dirty="0">
              <a:solidFill>
                <a:srgbClr val="000000">
                  <a:tint val="75000"/>
                </a:srgbClr>
              </a:solidFill>
            </a:endParaRPr>
          </a:p>
        </p:txBody>
      </p:sp>
      <p:sp>
        <p:nvSpPr>
          <p:cNvPr id="5" name="Rectangle 2"/>
          <p:cNvSpPr txBox="1">
            <a:spLocks noChangeArrowheads="1"/>
          </p:cNvSpPr>
          <p:nvPr/>
        </p:nvSpPr>
        <p:spPr bwMode="auto">
          <a:xfrm>
            <a:off x="614363" y="-25400"/>
            <a:ext cx="75152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1" tIns="45706" rIns="91411" bIns="45706" numCol="1" anchor="ctr" anchorCtr="0" compatLnSpc="1">
            <a:prstTxWarp prst="textNoShape">
              <a:avLst/>
            </a:prstTxWarp>
          </a:bodyPr>
          <a:lstStyle>
            <a:lvl1pPr algn="l" defTabSz="912813" rtl="0" eaLnBrk="0" fontAlgn="base" hangingPunct="0">
              <a:spcBef>
                <a:spcPct val="0"/>
              </a:spcBef>
              <a:spcAft>
                <a:spcPct val="0"/>
              </a:spcAft>
              <a:defRPr sz="2000">
                <a:solidFill>
                  <a:schemeClr val="bg1"/>
                </a:solidFill>
                <a:latin typeface="+mj-lt"/>
                <a:ea typeface="+mj-ea"/>
                <a:cs typeface="+mj-cs"/>
              </a:defRPr>
            </a:lvl1pPr>
            <a:lvl2pPr algn="l" defTabSz="912813" rtl="0" eaLnBrk="0" fontAlgn="base" hangingPunct="0">
              <a:spcBef>
                <a:spcPct val="0"/>
              </a:spcBef>
              <a:spcAft>
                <a:spcPct val="0"/>
              </a:spcAft>
              <a:defRPr sz="2000">
                <a:solidFill>
                  <a:schemeClr val="bg1"/>
                </a:solidFill>
                <a:latin typeface="Times New Roman" pitchFamily="18" charset="0"/>
              </a:defRPr>
            </a:lvl2pPr>
            <a:lvl3pPr algn="l" defTabSz="912813" rtl="0" eaLnBrk="0" fontAlgn="base" hangingPunct="0">
              <a:spcBef>
                <a:spcPct val="0"/>
              </a:spcBef>
              <a:spcAft>
                <a:spcPct val="0"/>
              </a:spcAft>
              <a:defRPr sz="2000">
                <a:solidFill>
                  <a:schemeClr val="bg1"/>
                </a:solidFill>
                <a:latin typeface="Times New Roman" pitchFamily="18" charset="0"/>
              </a:defRPr>
            </a:lvl3pPr>
            <a:lvl4pPr algn="l" defTabSz="912813" rtl="0" eaLnBrk="0" fontAlgn="base" hangingPunct="0">
              <a:spcBef>
                <a:spcPct val="0"/>
              </a:spcBef>
              <a:spcAft>
                <a:spcPct val="0"/>
              </a:spcAft>
              <a:defRPr sz="2000">
                <a:solidFill>
                  <a:schemeClr val="bg1"/>
                </a:solidFill>
                <a:latin typeface="Times New Roman" pitchFamily="18" charset="0"/>
              </a:defRPr>
            </a:lvl4pPr>
            <a:lvl5pPr algn="l" defTabSz="912813" rtl="0" eaLnBrk="0" fontAlgn="base" hangingPunct="0">
              <a:spcBef>
                <a:spcPct val="0"/>
              </a:spcBef>
              <a:spcAft>
                <a:spcPct val="0"/>
              </a:spcAft>
              <a:defRPr sz="2000">
                <a:solidFill>
                  <a:schemeClr val="bg1"/>
                </a:solidFill>
                <a:latin typeface="Times New Roman" pitchFamily="18" charset="0"/>
              </a:defRPr>
            </a:lvl5pPr>
            <a:lvl6pPr marL="99990" algn="l" defTabSz="914142" rtl="0" fontAlgn="base">
              <a:spcBef>
                <a:spcPct val="0"/>
              </a:spcBef>
              <a:spcAft>
                <a:spcPct val="0"/>
              </a:spcAft>
              <a:defRPr sz="2000">
                <a:solidFill>
                  <a:schemeClr val="bg1"/>
                </a:solidFill>
                <a:latin typeface="Times New Roman" pitchFamily="18" charset="0"/>
              </a:defRPr>
            </a:lvl6pPr>
            <a:lvl7pPr marL="199979" algn="l" defTabSz="914142" rtl="0" fontAlgn="base">
              <a:spcBef>
                <a:spcPct val="0"/>
              </a:spcBef>
              <a:spcAft>
                <a:spcPct val="0"/>
              </a:spcAft>
              <a:defRPr sz="2000">
                <a:solidFill>
                  <a:schemeClr val="bg1"/>
                </a:solidFill>
                <a:latin typeface="Times New Roman" pitchFamily="18" charset="0"/>
              </a:defRPr>
            </a:lvl7pPr>
            <a:lvl8pPr marL="299969" algn="l" defTabSz="914142" rtl="0" fontAlgn="base">
              <a:spcBef>
                <a:spcPct val="0"/>
              </a:spcBef>
              <a:spcAft>
                <a:spcPct val="0"/>
              </a:spcAft>
              <a:defRPr sz="2000">
                <a:solidFill>
                  <a:schemeClr val="bg1"/>
                </a:solidFill>
                <a:latin typeface="Times New Roman" pitchFamily="18" charset="0"/>
              </a:defRPr>
            </a:lvl8pPr>
            <a:lvl9pPr marL="399959" algn="l" defTabSz="914142" rtl="0" fontAlgn="base">
              <a:spcBef>
                <a:spcPct val="0"/>
              </a:spcBef>
              <a:spcAft>
                <a:spcPct val="0"/>
              </a:spcAft>
              <a:defRPr sz="2000">
                <a:solidFill>
                  <a:schemeClr val="bg1"/>
                </a:solidFill>
                <a:latin typeface="Times New Roman" pitchFamily="18" charset="0"/>
              </a:defRPr>
            </a:lvl9pPr>
          </a:lstStyle>
          <a:p>
            <a:pPr eaLnBrk="1" hangingPunct="1"/>
            <a:r>
              <a:rPr lang="en-US" sz="3000" b="1" kern="0" dirty="0" smtClean="0"/>
              <a:t>Presenting STANCE</a:t>
            </a:r>
            <a:r>
              <a:rPr lang="en-US" altLang="en-US" b="1" kern="0" dirty="0" smtClean="0"/>
              <a:t/>
            </a:r>
            <a:br>
              <a:rPr lang="en-US" altLang="en-US" b="1" kern="0" dirty="0" smtClean="0"/>
            </a:br>
            <a:endParaRPr lang="en-US" altLang="en-US" sz="2800" kern="0" dirty="0" smtClean="0">
              <a:solidFill>
                <a:schemeClr val="accent1">
                  <a:lumMod val="60000"/>
                  <a:lumOff val="40000"/>
                </a:schemeClr>
              </a:solidFill>
            </a:endParaRPr>
          </a:p>
        </p:txBody>
      </p:sp>
      <p:sp>
        <p:nvSpPr>
          <p:cNvPr id="6" name="Title 5"/>
          <p:cNvSpPr>
            <a:spLocks noGrp="1"/>
          </p:cNvSpPr>
          <p:nvPr>
            <p:ph type="title"/>
          </p:nvPr>
        </p:nvSpPr>
        <p:spPr/>
        <p:txBody>
          <a:bodyPr/>
          <a:lstStyle/>
          <a:p>
            <a:r>
              <a:rPr lang="en-US" dirty="0" smtClean="0"/>
              <a:t> </a:t>
            </a:r>
            <a:endParaRPr lang="en-US" dirty="0"/>
          </a:p>
        </p:txBody>
      </p:sp>
    </p:spTree>
    <p:extLst>
      <p:ext uri="{BB962C8B-B14F-4D97-AF65-F5344CB8AC3E}">
        <p14:creationId xmlns:p14="http://schemas.microsoft.com/office/powerpoint/2010/main" val="17036217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a:t>Presenting STANCE</a:t>
            </a:r>
            <a:r>
              <a:rPr lang="en-US" altLang="en-US" b="1" dirty="0"/>
              <a:t/>
            </a:r>
            <a:br>
              <a:rPr lang="en-US" altLang="en-US" b="1" dirty="0"/>
            </a:br>
            <a:r>
              <a:rPr lang="en-US" altLang="en-US" sz="2800" b="1" dirty="0" smtClean="0">
                <a:solidFill>
                  <a:schemeClr val="accent1">
                    <a:lumMod val="60000"/>
                    <a:lumOff val="40000"/>
                  </a:schemeClr>
                </a:solidFill>
              </a:rPr>
              <a:t>Motivation: some GOOD news…</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2" y="1381125"/>
            <a:ext cx="8421688" cy="5208588"/>
          </a:xfrm>
        </p:spPr>
        <p:txBody>
          <a:bodyPr/>
          <a:lstStyle/>
          <a:p>
            <a:r>
              <a:rPr lang="en-US" sz="2800" dirty="0" smtClean="0"/>
              <a:t> </a:t>
            </a:r>
            <a:endParaRPr lang="en-US" sz="2800" dirty="0"/>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5</a:t>
            </a:fld>
            <a:endParaRPr lang="en-US" dirty="0">
              <a:solidFill>
                <a:srgbClr val="000000">
                  <a:tint val="75000"/>
                </a:srgbClr>
              </a:solidFill>
            </a:endParaRPr>
          </a:p>
        </p:txBody>
      </p:sp>
      <p:sp>
        <p:nvSpPr>
          <p:cNvPr id="2" name="TextBox 1"/>
          <p:cNvSpPr txBox="1"/>
          <p:nvPr/>
        </p:nvSpPr>
        <p:spPr>
          <a:xfrm>
            <a:off x="1796637" y="6550223"/>
            <a:ext cx="5094020" cy="307777"/>
          </a:xfrm>
          <a:prstGeom prst="rect">
            <a:avLst/>
          </a:prstGeom>
          <a:noFill/>
        </p:spPr>
        <p:txBody>
          <a:bodyPr wrap="square" rtlCol="0">
            <a:spAutoFit/>
          </a:bodyPr>
          <a:lstStyle/>
          <a:p>
            <a:r>
              <a:rPr lang="en-US" sz="1400" dirty="0">
                <a:solidFill>
                  <a:srgbClr val="0070C0"/>
                </a:solidFill>
              </a:rPr>
              <a:t>http://www.restingstate.com/2016/dynamic-functional-connectivity/</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0"/>
            <a:ext cx="3714750" cy="2695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5824" y="1171575"/>
            <a:ext cx="3648075" cy="73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r="2266"/>
          <a:stretch/>
        </p:blipFill>
        <p:spPr bwMode="auto">
          <a:xfrm>
            <a:off x="0" y="4267200"/>
            <a:ext cx="4086720" cy="1266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5467350"/>
            <a:ext cx="4333875" cy="1009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4333874" y="1945957"/>
            <a:ext cx="4810126" cy="4624343"/>
          </a:xfrm>
          <a:prstGeom prst="rect">
            <a:avLst/>
          </a:prstGeom>
          <a:noFill/>
        </p:spPr>
        <p:txBody>
          <a:bodyPr wrap="square" rtlCol="0">
            <a:spAutoFit/>
          </a:bodyPr>
          <a:lstStyle/>
          <a:p>
            <a:r>
              <a:rPr lang="en-US" sz="1550" dirty="0">
                <a:latin typeface="Arial" panose="020B0604020202020204" pitchFamily="34" charset="0"/>
                <a:ea typeface="MS PGothic" panose="020B0600070205080204" pitchFamily="34" charset="-128"/>
              </a:rPr>
              <a:t>Dynamic analysis of resting state functional MRI data is a burgeoning field, but critical issues about the analysis methods and the interpretation of the results remain unclear.  Sliding window correlation is widely used, but recent studies show that it does not provide an accurate estimate of the actual changes in correlation over the course of a scan.  Nevertheless, differences in patient population and individual performance levels have been successfully detected using sliding windows, suggesting that the method retains sensitivity to relevant structure within the data.  This symposium will bring together different perspectives on when sliding window approaches work and when they fail, discuss other techniques that may prove more sensitive to network dynamics, and begin to examine how the brain states identified with dynamic connectivity analysis relate to underlying changes in cognitive state.</a:t>
            </a:r>
          </a:p>
        </p:txBody>
      </p:sp>
    </p:spTree>
    <p:extLst>
      <p:ext uri="{BB962C8B-B14F-4D97-AF65-F5344CB8AC3E}">
        <p14:creationId xmlns:p14="http://schemas.microsoft.com/office/powerpoint/2010/main" val="214664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Effect transition="in" filter="fade">
                                      <p:cBhvr>
                                        <p:cTn id="7" dur="500"/>
                                        <p:tgtEl>
                                          <p:spTgt spid="307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a:t>Presenting STANCE</a:t>
            </a:r>
            <a:r>
              <a:rPr lang="en-US" altLang="en-US" b="1" dirty="0"/>
              <a:t/>
            </a:r>
            <a:br>
              <a:rPr lang="en-US" altLang="en-US" b="1" dirty="0"/>
            </a:br>
            <a:r>
              <a:rPr lang="en-US" altLang="en-US" sz="2800" b="1" dirty="0" smtClean="0">
                <a:solidFill>
                  <a:schemeClr val="accent1">
                    <a:lumMod val="60000"/>
                    <a:lumOff val="40000"/>
                  </a:schemeClr>
                </a:solidFill>
              </a:rPr>
              <a:t>Motivation: Our goal</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2" y="1381125"/>
            <a:ext cx="8421688" cy="5208588"/>
          </a:xfrm>
        </p:spPr>
        <p:txBody>
          <a:bodyPr/>
          <a:lstStyle/>
          <a:p>
            <a:r>
              <a:rPr lang="en-US" sz="2900" dirty="0">
                <a:latin typeface="Garamond" panose="02020404030301010803" pitchFamily="18" charset="0"/>
              </a:rPr>
              <a:t>The complex nature of fMRI data generation and acquisition challenges the true estimation and interpretation </a:t>
            </a:r>
            <a:r>
              <a:rPr lang="en-US" sz="2900" dirty="0" smtClean="0">
                <a:latin typeface="Garamond" panose="02020404030301010803" pitchFamily="18" charset="0"/>
              </a:rPr>
              <a:t>of </a:t>
            </a:r>
            <a:r>
              <a:rPr lang="en-US" sz="2900" dirty="0">
                <a:latin typeface="Garamond" panose="02020404030301010803" pitchFamily="18" charset="0"/>
              </a:rPr>
              <a:t>task-related activation maps or resting state functional connectivity </a:t>
            </a:r>
            <a:r>
              <a:rPr lang="en-US" sz="2900" dirty="0" smtClean="0">
                <a:latin typeface="Garamond" panose="02020404030301010803" pitchFamily="18" charset="0"/>
              </a:rPr>
              <a:t>networks, </a:t>
            </a:r>
            <a:r>
              <a:rPr lang="en-US" sz="2900" dirty="0">
                <a:latin typeface="Garamond" panose="02020404030301010803" pitchFamily="18" charset="0"/>
              </a:rPr>
              <a:t>despite the use of various statistical data analysis methodologies. </a:t>
            </a:r>
            <a:endParaRPr lang="en-US" sz="2900" dirty="0" smtClean="0">
              <a:latin typeface="Garamond" panose="02020404030301010803" pitchFamily="18" charset="0"/>
            </a:endParaRPr>
          </a:p>
          <a:p>
            <a:r>
              <a:rPr lang="en-US" sz="2900" dirty="0" smtClean="0">
                <a:latin typeface="Garamond" panose="02020404030301010803" pitchFamily="18" charset="0"/>
              </a:rPr>
              <a:t>The </a:t>
            </a:r>
            <a:r>
              <a:rPr lang="en-US" sz="2900" dirty="0">
                <a:latin typeface="Garamond" panose="02020404030301010803" pitchFamily="18" charset="0"/>
              </a:rPr>
              <a:t>goal of developing </a:t>
            </a:r>
            <a:r>
              <a:rPr lang="en-US" sz="2900" dirty="0" smtClean="0">
                <a:latin typeface="Garamond" panose="02020404030301010803" pitchFamily="18" charset="0"/>
              </a:rPr>
              <a:t>the </a:t>
            </a:r>
            <a:r>
              <a:rPr lang="en-US" sz="2900" dirty="0">
                <a:latin typeface="Garamond" panose="02020404030301010803" pitchFamily="18" charset="0"/>
              </a:rPr>
              <a:t>STANCE </a:t>
            </a:r>
            <a:r>
              <a:rPr lang="en-US" sz="2900" dirty="0" smtClean="0">
                <a:latin typeface="Garamond" panose="02020404030301010803" pitchFamily="18" charset="0"/>
              </a:rPr>
              <a:t>simulator </a:t>
            </a:r>
            <a:r>
              <a:rPr lang="en-US" sz="2900" dirty="0">
                <a:latin typeface="Garamond" panose="02020404030301010803" pitchFamily="18" charset="0"/>
              </a:rPr>
              <a:t>is to generate </a:t>
            </a:r>
            <a:r>
              <a:rPr lang="en-US" sz="2900" dirty="0" smtClean="0">
                <a:latin typeface="Garamond" panose="02020404030301010803" pitchFamily="18" charset="0"/>
              </a:rPr>
              <a:t>“real-enough” </a:t>
            </a:r>
            <a:r>
              <a:rPr lang="en-US" sz="2900" dirty="0">
                <a:latin typeface="Garamond" panose="02020404030301010803" pitchFamily="18" charset="0"/>
              </a:rPr>
              <a:t>resting-state and/or task-related 4D BOLD signals given certain experimental paradigms by using digital </a:t>
            </a:r>
            <a:r>
              <a:rPr lang="en-US" sz="2900" dirty="0" smtClean="0">
                <a:latin typeface="Garamond" panose="02020404030301010803" pitchFamily="18" charset="0"/>
              </a:rPr>
              <a:t>phantoms. System </a:t>
            </a:r>
            <a:r>
              <a:rPr lang="en-US" sz="2900" dirty="0">
                <a:latin typeface="Garamond" panose="02020404030301010803" pitchFamily="18" charset="0"/>
              </a:rPr>
              <a:t>and physiological noise </a:t>
            </a:r>
            <a:r>
              <a:rPr lang="en-US" sz="2900" dirty="0" smtClean="0">
                <a:latin typeface="Garamond" panose="02020404030301010803" pitchFamily="18" charset="0"/>
              </a:rPr>
              <a:t>as well as motion are to be generated to </a:t>
            </a:r>
            <a:r>
              <a:rPr lang="en-US" sz="2900" dirty="0">
                <a:latin typeface="Garamond" panose="02020404030301010803" pitchFamily="18" charset="0"/>
              </a:rPr>
              <a:t>serve as </a:t>
            </a:r>
            <a:r>
              <a:rPr lang="en-US" sz="2900" dirty="0" smtClean="0">
                <a:latin typeface="Garamond" panose="02020404030301010803" pitchFamily="18" charset="0"/>
              </a:rPr>
              <a:t>a reference for fMRI confounds. </a:t>
            </a:r>
            <a:endParaRPr lang="en-US" sz="2900" dirty="0">
              <a:latin typeface="Garamond" panose="02020404030301010803" pitchFamily="18" charset="0"/>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6</a:t>
            </a:fld>
            <a:endParaRPr lang="en-US" dirty="0">
              <a:solidFill>
                <a:srgbClr val="000000">
                  <a:tint val="75000"/>
                </a:srgbClr>
              </a:solidFill>
            </a:endParaRPr>
          </a:p>
        </p:txBody>
      </p:sp>
    </p:spTree>
    <p:extLst>
      <p:ext uri="{BB962C8B-B14F-4D97-AF65-F5344CB8AC3E}">
        <p14:creationId xmlns:p14="http://schemas.microsoft.com/office/powerpoint/2010/main" val="41824980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14363" y="-25400"/>
            <a:ext cx="7996237" cy="1143000"/>
          </a:xfrm>
        </p:spPr>
        <p:txBody>
          <a:bodyPr/>
          <a:lstStyle/>
          <a:p>
            <a:pPr eaLnBrk="1" hangingPunct="1"/>
            <a:r>
              <a:rPr lang="en-US" sz="3000" b="1" dirty="0"/>
              <a:t>Presenting STANCE</a:t>
            </a:r>
            <a:r>
              <a:rPr lang="en-US" altLang="en-US" b="1" dirty="0" smtClean="0"/>
              <a:t/>
            </a:r>
            <a:br>
              <a:rPr lang="en-US" altLang="en-US" b="1" dirty="0" smtClean="0"/>
            </a:br>
            <a:r>
              <a:rPr lang="en-US" altLang="en-US" sz="2800" b="1" dirty="0" smtClean="0">
                <a:solidFill>
                  <a:schemeClr val="accent1">
                    <a:lumMod val="60000"/>
                    <a:lumOff val="40000"/>
                  </a:schemeClr>
                </a:solidFill>
              </a:rPr>
              <a:t>Implementation 3D: </a:t>
            </a:r>
            <a:r>
              <a:rPr lang="en-US" altLang="en-US" sz="2800" b="1" dirty="0" smtClean="0">
                <a:solidFill>
                  <a:schemeClr val="accent1">
                    <a:lumMod val="60000"/>
                    <a:lumOff val="40000"/>
                  </a:schemeClr>
                </a:solidFill>
                <a:latin typeface="Times New Roman" panose="02020603050405020304" pitchFamily="18" charset="0"/>
                <a:ea typeface="Batang" panose="02030600000101010101" pitchFamily="18" charset="-127"/>
                <a:cs typeface="Times New Roman" panose="02020603050405020304" pitchFamily="18" charset="0"/>
              </a:rPr>
              <a:t>Select </a:t>
            </a:r>
            <a:r>
              <a:rPr lang="en-US" sz="2800" b="1" dirty="0" smtClean="0">
                <a:solidFill>
                  <a:schemeClr val="accent1">
                    <a:lumMod val="60000"/>
                    <a:lumOff val="40000"/>
                  </a:schemeClr>
                </a:solidFill>
                <a:latin typeface="Times New Roman" panose="02020603050405020304" pitchFamily="18" charset="0"/>
                <a:ea typeface="Batang" panose="02030600000101010101" pitchFamily="18" charset="-127"/>
                <a:cs typeface="Times New Roman" panose="02020603050405020304" pitchFamily="18" charset="0"/>
              </a:rPr>
              <a:t>subject</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0" y="1381125"/>
            <a:ext cx="5602287" cy="5208588"/>
          </a:xfrm>
        </p:spPr>
        <p:txBody>
          <a:bodyPr/>
          <a:lstStyle/>
          <a:p>
            <a:pPr lvl="1" algn="just" eaLnBrk="1" hangingPunct="1">
              <a:spcBef>
                <a:spcPts val="1200"/>
              </a:spcBef>
              <a:spcAft>
                <a:spcPts val="600"/>
              </a:spcAft>
              <a:defRPr/>
            </a:pPr>
            <a:r>
              <a:rPr lang="en-US" sz="1800" b="1" dirty="0" smtClean="0">
                <a:latin typeface="Garamond" panose="02020404030301010803" pitchFamily="18" charset="0"/>
              </a:rPr>
              <a:t>Select a subject </a:t>
            </a:r>
            <a:r>
              <a:rPr lang="en-US" sz="1800" dirty="0" smtClean="0">
                <a:latin typeface="Garamond" panose="02020404030301010803" pitchFamily="18" charset="0"/>
              </a:rPr>
              <a:t>– the </a:t>
            </a:r>
            <a:r>
              <a:rPr lang="en-US" sz="1800" dirty="0">
                <a:latin typeface="Garamond" panose="02020404030301010803" pitchFamily="18" charset="0"/>
              </a:rPr>
              <a:t>one of the 20 </a:t>
            </a:r>
            <a:r>
              <a:rPr lang="en-US" sz="1800" dirty="0" smtClean="0">
                <a:latin typeface="Garamond" panose="02020404030301010803" pitchFamily="18" charset="0"/>
              </a:rPr>
              <a:t>available brains  (10 male, 10 female) as </a:t>
            </a:r>
            <a:r>
              <a:rPr lang="en-US" sz="1800" dirty="0">
                <a:latin typeface="Garamond" panose="02020404030301010803" pitchFamily="18" charset="0"/>
              </a:rPr>
              <a:t>provided by </a:t>
            </a:r>
            <a:r>
              <a:rPr lang="en-US" sz="1800" dirty="0" err="1">
                <a:latin typeface="Garamond" panose="02020404030301010803" pitchFamily="18" charset="0"/>
              </a:rPr>
              <a:t>BrainWEB’s</a:t>
            </a:r>
            <a:r>
              <a:rPr lang="en-US" sz="1800" dirty="0">
                <a:latin typeface="Garamond" panose="02020404030301010803" pitchFamily="18" charset="0"/>
              </a:rPr>
              <a:t> </a:t>
            </a:r>
            <a:r>
              <a:rPr lang="en-US" sz="1800" u="sng" dirty="0">
                <a:latin typeface="Garamond" panose="02020404030301010803" pitchFamily="18" charset="0"/>
              </a:rPr>
              <a:t>20</a:t>
            </a:r>
            <a:r>
              <a:rPr lang="en-US" sz="1800" dirty="0">
                <a:latin typeface="Garamond" panose="02020404030301010803" pitchFamily="18" charset="0"/>
              </a:rPr>
              <a:t> </a:t>
            </a:r>
            <a:r>
              <a:rPr lang="en-US" sz="1800" u="sng" dirty="0">
                <a:latin typeface="Garamond" panose="02020404030301010803" pitchFamily="18" charset="0"/>
              </a:rPr>
              <a:t>normal anatomical brain </a:t>
            </a:r>
            <a:r>
              <a:rPr lang="en-US" sz="1800" u="sng" dirty="0" smtClean="0">
                <a:latin typeface="Garamond" panose="02020404030301010803" pitchFamily="18" charset="0"/>
              </a:rPr>
              <a:t>phantoms</a:t>
            </a:r>
            <a:r>
              <a:rPr lang="en-US" sz="1800" dirty="0" smtClean="0">
                <a:latin typeface="Garamond" panose="02020404030301010803" pitchFamily="18" charset="0"/>
              </a:rPr>
              <a:t>.  </a:t>
            </a:r>
          </a:p>
          <a:p>
            <a:pPr lvl="1" algn="just" eaLnBrk="1" hangingPunct="1">
              <a:spcBef>
                <a:spcPts val="1200"/>
              </a:spcBef>
              <a:spcAft>
                <a:spcPts val="600"/>
              </a:spcAft>
              <a:defRPr/>
            </a:pPr>
            <a:r>
              <a:rPr lang="en-US" sz="1800" dirty="0" smtClean="0">
                <a:latin typeface="Garamond" panose="02020404030301010803" pitchFamily="18" charset="0"/>
              </a:rPr>
              <a:t>Each brain phantom </a:t>
            </a:r>
            <a:r>
              <a:rPr lang="en-US" sz="1800" dirty="0">
                <a:latin typeface="Garamond" panose="02020404030301010803" pitchFamily="18" charset="0"/>
              </a:rPr>
              <a:t>has </a:t>
            </a:r>
            <a:r>
              <a:rPr lang="en-US" sz="1800" dirty="0" smtClean="0">
                <a:latin typeface="Garamond" panose="02020404030301010803" pitchFamily="18" charset="0"/>
              </a:rPr>
              <a:t>an anatomical T1-weighted </a:t>
            </a:r>
            <a:r>
              <a:rPr lang="en-US" sz="1800" dirty="0">
                <a:latin typeface="Garamond" panose="02020404030301010803" pitchFamily="18" charset="0"/>
              </a:rPr>
              <a:t>volume </a:t>
            </a:r>
            <a:r>
              <a:rPr lang="en-US" sz="1800" dirty="0" smtClean="0">
                <a:latin typeface="Garamond" panose="02020404030301010803" pitchFamily="18" charset="0"/>
              </a:rPr>
              <a:t>and </a:t>
            </a:r>
            <a:r>
              <a:rPr lang="en-US" sz="1800" dirty="0">
                <a:latin typeface="Garamond" panose="02020404030301010803" pitchFamily="18" charset="0"/>
              </a:rPr>
              <a:t>fuzzy membership volumes for </a:t>
            </a:r>
            <a:r>
              <a:rPr lang="en-US" sz="1800" dirty="0" smtClean="0">
                <a:latin typeface="Garamond" panose="02020404030301010803" pitchFamily="18" charset="0"/>
              </a:rPr>
              <a:t>12 different tissues types. </a:t>
            </a: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7</a:t>
            </a:fld>
            <a:endParaRPr lang="en-US" dirty="0">
              <a:solidFill>
                <a:srgbClr val="000000">
                  <a:tint val="75000"/>
                </a:srgbClr>
              </a:solidFill>
            </a:endParaRPr>
          </a:p>
        </p:txBody>
      </p:sp>
      <p:pic>
        <p:nvPicPr>
          <p:cNvPr id="5" name="Picture 4"/>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Lst>
          </a:blip>
          <a:srcRect l="2382"/>
          <a:stretch/>
        </p:blipFill>
        <p:spPr>
          <a:xfrm>
            <a:off x="5791200" y="1143000"/>
            <a:ext cx="3352800" cy="3657600"/>
          </a:xfrm>
          <a:prstGeom prst="rect">
            <a:avLst/>
          </a:prstGeom>
        </p:spPr>
      </p:pic>
      <p:pic>
        <p:nvPicPr>
          <p:cNvPr id="6" name="Picture 5"/>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838200" y="3352800"/>
            <a:ext cx="4114800" cy="3200400"/>
          </a:xfrm>
          <a:prstGeom prst="rect">
            <a:avLst/>
          </a:prstGeom>
        </p:spPr>
      </p:pic>
      <p:pic>
        <p:nvPicPr>
          <p:cNvPr id="7" name="Picture 6"/>
          <p:cNvPicPr/>
          <p:nvPr/>
        </p:nvPicPr>
        <p:blipFill>
          <a:blip r:embed="rId7">
            <a:clrChange>
              <a:clrFrom>
                <a:srgbClr val="FFFFFF"/>
              </a:clrFrom>
              <a:clrTo>
                <a:srgbClr val="FFFFFF">
                  <a:alpha val="0"/>
                </a:srgbClr>
              </a:clrTo>
            </a:clrChange>
            <a:extLst>
              <a:ext uri="{BEBA8EAE-BF5A-486C-A8C5-ECC9F3942E4B}">
                <a14:imgProps xmlns:a14="http://schemas.microsoft.com/office/drawing/2010/main">
                  <a14:imgLayer r:embed="rId8">
                    <a14:imgEffect>
                      <a14:sharpenSoften amount="50000"/>
                    </a14:imgEffect>
                    <a14:imgEffect>
                      <a14:saturation sat="400000"/>
                    </a14:imgEffect>
                  </a14:imgLayer>
                </a14:imgProps>
              </a:ext>
            </a:extLst>
          </a:blip>
          <a:stretch>
            <a:fillRect/>
          </a:stretch>
        </p:blipFill>
        <p:spPr>
          <a:xfrm>
            <a:off x="5867400" y="4800600"/>
            <a:ext cx="3048000" cy="2057400"/>
          </a:xfrm>
          <a:prstGeom prst="rect">
            <a:avLst/>
          </a:prstGeom>
        </p:spPr>
      </p:pic>
      <p:sp>
        <p:nvSpPr>
          <p:cNvPr id="8" name="Rectangle 7"/>
          <p:cNvSpPr/>
          <p:nvPr/>
        </p:nvSpPr>
        <p:spPr>
          <a:xfrm>
            <a:off x="0" y="6488668"/>
            <a:ext cx="5867400" cy="369332"/>
          </a:xfrm>
          <a:prstGeom prst="rect">
            <a:avLst/>
          </a:prstGeom>
        </p:spPr>
        <p:txBody>
          <a:bodyPr wrap="square">
            <a:spAutoFit/>
          </a:bodyPr>
          <a:lstStyle/>
          <a:p>
            <a:pPr>
              <a:spcBef>
                <a:spcPts val="600"/>
              </a:spcBef>
              <a:spcAft>
                <a:spcPts val="600"/>
              </a:spcAft>
            </a:pPr>
            <a:r>
              <a:rPr lang="en-US" sz="900" dirty="0"/>
              <a:t>Aubert-Broche, B., Griffin, M., Pike, G.B., Evans, A.C. &amp; Collins, D.L. (Nov. 2006) “Twenty New Digital Brain Phantoms for Creation of Validation Image Data Bases,” IEEE Transactions on Medical Imaging </a:t>
            </a:r>
            <a:r>
              <a:rPr lang="en-US" sz="900" i="1" dirty="0"/>
              <a:t>25</a:t>
            </a:r>
            <a:r>
              <a:rPr lang="en-US" sz="900" dirty="0"/>
              <a:t>(11) pp. 1410–1416.</a:t>
            </a:r>
          </a:p>
        </p:txBody>
      </p:sp>
    </p:spTree>
    <p:extLst>
      <p:ext uri="{BB962C8B-B14F-4D97-AF65-F5344CB8AC3E}">
        <p14:creationId xmlns:p14="http://schemas.microsoft.com/office/powerpoint/2010/main" val="252905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50" fill="hold"/>
                                        <p:tgtEl>
                                          <p:spTgt spid="5"/>
                                        </p:tgtEl>
                                        <p:attrNameLst>
                                          <p:attrName>ppt_w</p:attrName>
                                        </p:attrNameLst>
                                      </p:cBhvr>
                                      <p:tavLst>
                                        <p:tav tm="0">
                                          <p:val>
                                            <p:fltVal val="0"/>
                                          </p:val>
                                        </p:tav>
                                        <p:tav tm="100000">
                                          <p:val>
                                            <p:strVal val="#ppt_w"/>
                                          </p:val>
                                        </p:tav>
                                      </p:tavLst>
                                    </p:anim>
                                    <p:anim calcmode="lin" valueType="num">
                                      <p:cBhvr>
                                        <p:cTn id="8" dur="250" fill="hold"/>
                                        <p:tgtEl>
                                          <p:spTgt spid="5"/>
                                        </p:tgtEl>
                                        <p:attrNameLst>
                                          <p:attrName>ppt_h</p:attrName>
                                        </p:attrNameLst>
                                      </p:cBhvr>
                                      <p:tavLst>
                                        <p:tav tm="0">
                                          <p:val>
                                            <p:fltVal val="0"/>
                                          </p:val>
                                        </p:tav>
                                        <p:tav tm="100000">
                                          <p:val>
                                            <p:strVal val="#ppt_h"/>
                                          </p:val>
                                        </p:tav>
                                      </p:tavLst>
                                    </p:anim>
                                    <p:animEffect transition="in" filter="fade">
                                      <p:cBhvr>
                                        <p:cTn id="9" dur="250"/>
                                        <p:tgtEl>
                                          <p:spTgt spid="5"/>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63">
                                            <p:txEl>
                                              <p:pRg st="1" end="1"/>
                                            </p:txEl>
                                          </p:spTgt>
                                        </p:tgtEl>
                                        <p:attrNameLst>
                                          <p:attrName>style.visibility</p:attrName>
                                        </p:attrNameLst>
                                      </p:cBhvr>
                                      <p:to>
                                        <p:strVal val="visible"/>
                                      </p:to>
                                    </p:set>
                                  </p:childTnLst>
                                </p:cTn>
                              </p:par>
                              <p:par>
                                <p:cTn id="19" presetID="53" presetClass="entr" presetSubtype="16"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up)">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a:t>Presenting STANCE</a:t>
            </a:r>
            <a:r>
              <a:rPr lang="en-US" altLang="en-US" b="1" dirty="0" smtClean="0"/>
              <a:t/>
            </a:r>
            <a:br>
              <a:rPr lang="en-US" altLang="en-US" b="1" dirty="0" smtClean="0"/>
            </a:br>
            <a:r>
              <a:rPr lang="en-US" altLang="en-US" sz="2800" b="1" dirty="0" smtClean="0">
                <a:solidFill>
                  <a:schemeClr val="accent1">
                    <a:lumMod val="60000"/>
                    <a:lumOff val="40000"/>
                  </a:schemeClr>
                </a:solidFill>
              </a:rPr>
              <a:t>Implementation 3D: </a:t>
            </a:r>
            <a:r>
              <a:rPr lang="en-US" altLang="en-US" sz="2800" b="1" dirty="0">
                <a:solidFill>
                  <a:schemeClr val="accent1">
                    <a:lumMod val="60000"/>
                    <a:lumOff val="40000"/>
                  </a:schemeClr>
                </a:solidFill>
              </a:rPr>
              <a:t>Register MNI152 to native</a:t>
            </a:r>
            <a:endParaRPr lang="en-US" altLang="en-US" sz="2800" dirty="0" smtClean="0">
              <a:solidFill>
                <a:schemeClr val="accent1">
                  <a:lumMod val="60000"/>
                  <a:lumOff val="40000"/>
                </a:schemeClr>
              </a:solidFill>
            </a:endParaRPr>
          </a:p>
        </p:txBody>
      </p:sp>
      <p:sp>
        <p:nvSpPr>
          <p:cNvPr id="4" name="Slide Number Placeholder 3"/>
          <p:cNvSpPr>
            <a:spLocks noGrp="1"/>
          </p:cNvSpPr>
          <p:nvPr>
            <p:ph type="sldNum" sz="quarter" idx="10"/>
          </p:nvPr>
        </p:nvSpPr>
        <p:spPr>
          <a:xfrm>
            <a:off x="9359900" y="6437313"/>
            <a:ext cx="498475" cy="365125"/>
          </a:xfrm>
        </p:spPr>
        <p:txBody>
          <a:bodyPr/>
          <a:lstStyle/>
          <a:p>
            <a:pPr>
              <a:defRPr/>
            </a:pPr>
            <a:fld id="{8C45CDC1-10C3-411A-8068-BA3371950E89}" type="slidenum">
              <a:rPr lang="en-US">
                <a:solidFill>
                  <a:srgbClr val="000000">
                    <a:tint val="75000"/>
                  </a:srgbClr>
                </a:solidFill>
              </a:rPr>
              <a:pPr>
                <a:defRPr/>
              </a:pPr>
              <a:t>8</a:t>
            </a:fld>
            <a:endParaRPr lang="en-US" dirty="0">
              <a:solidFill>
                <a:srgbClr val="000000">
                  <a:tint val="75000"/>
                </a:srgbClr>
              </a:solidFill>
            </a:endParaRPr>
          </a:p>
        </p:txBody>
      </p:sp>
      <p:sp>
        <p:nvSpPr>
          <p:cNvPr id="2" name="Content Placeholder 1"/>
          <p:cNvSpPr>
            <a:spLocks noGrp="1"/>
          </p:cNvSpPr>
          <p:nvPr>
            <p:ph idx="1"/>
          </p:nvPr>
        </p:nvSpPr>
        <p:spPr>
          <a:xfrm>
            <a:off x="1331913" y="2130425"/>
            <a:ext cx="8229600" cy="4306888"/>
          </a:xfrm>
        </p:spPr>
        <p:txBody>
          <a:bodyPr/>
          <a:lstStyle/>
          <a:p>
            <a:r>
              <a:rPr lang="en-US" dirty="0" smtClean="0"/>
              <a:t> </a:t>
            </a:r>
            <a:endParaRPr lang="en-US" dirty="0"/>
          </a:p>
        </p:txBody>
      </p:sp>
      <p:sp>
        <p:nvSpPr>
          <p:cNvPr id="7" name="TextBox 6"/>
          <p:cNvSpPr txBox="1"/>
          <p:nvPr/>
        </p:nvSpPr>
        <p:spPr>
          <a:xfrm>
            <a:off x="2747854" y="1447798"/>
            <a:ext cx="5921551" cy="461666"/>
          </a:xfrm>
          <a:prstGeom prst="rect">
            <a:avLst/>
          </a:prstGeom>
          <a:noFill/>
        </p:spPr>
        <p:txBody>
          <a:bodyPr wrap="square" rtlCol="0">
            <a:spAutoFit/>
          </a:bodyPr>
          <a:lstStyle/>
          <a:p>
            <a:pPr algn="ctr"/>
            <a:r>
              <a:rPr lang="en-US" sz="2400" b="1" dirty="0" smtClean="0">
                <a:latin typeface="Arial" panose="020B0604020202020204" pitchFamily="34" charset="0"/>
                <a:cs typeface="Arial" panose="020B0604020202020204" pitchFamily="34" charset="0"/>
              </a:rPr>
              <a:t>Register MNI152 brain to native space </a:t>
            </a:r>
            <a:endParaRPr lang="en-US" sz="2400" b="1" dirty="0">
              <a:latin typeface="Arial" panose="020B0604020202020204" pitchFamily="34" charset="0"/>
              <a:cs typeface="Arial" panose="020B0604020202020204" pitchFamily="34" charset="0"/>
            </a:endParaRPr>
          </a:p>
        </p:txBody>
      </p:sp>
      <p:pic>
        <p:nvPicPr>
          <p:cNvPr id="8" name="Picture 7"/>
          <p:cNvPicPr/>
          <p:nvPr/>
        </p:nvPicPr>
        <p:blipFill rotWithShape="1">
          <a:blip r:embed="rId3"/>
          <a:srcRect l="21584" t="11258" r="22178" b="22043"/>
          <a:stretch/>
        </p:blipFill>
        <p:spPr bwMode="auto">
          <a:xfrm>
            <a:off x="3327402" y="4365378"/>
            <a:ext cx="1887220" cy="1574800"/>
          </a:xfrm>
          <a:prstGeom prst="rect">
            <a:avLst/>
          </a:prstGeom>
          <a:ln>
            <a:noFill/>
          </a:ln>
          <a:extLst>
            <a:ext uri="{53640926-AAD7-44D8-BBD7-CCE9431645EC}">
              <a14:shadowObscured xmlns:a14="http://schemas.microsoft.com/office/drawing/2010/main"/>
            </a:ext>
          </a:extLst>
        </p:spPr>
      </p:pic>
      <p:pic>
        <p:nvPicPr>
          <p:cNvPr id="9" name="Picture 8"/>
          <p:cNvPicPr/>
          <p:nvPr/>
        </p:nvPicPr>
        <p:blipFill rotWithShape="1">
          <a:blip r:embed="rId4"/>
          <a:srcRect l="21559" t="10737" r="22170" b="23006"/>
          <a:stretch/>
        </p:blipFill>
        <p:spPr bwMode="auto">
          <a:xfrm>
            <a:off x="3314702" y="2221301"/>
            <a:ext cx="1899920" cy="1572260"/>
          </a:xfrm>
          <a:prstGeom prst="rect">
            <a:avLst/>
          </a:prstGeom>
          <a:ln>
            <a:noFill/>
          </a:ln>
          <a:extLst>
            <a:ext uri="{53640926-AAD7-44D8-BBD7-CCE9431645EC}">
              <a14:shadowObscured xmlns:a14="http://schemas.microsoft.com/office/drawing/2010/main"/>
            </a:ext>
          </a:extLst>
        </p:spPr>
      </p:pic>
      <p:pic>
        <p:nvPicPr>
          <p:cNvPr id="10" name="Picture 9"/>
          <p:cNvPicPr/>
          <p:nvPr/>
        </p:nvPicPr>
        <p:blipFill rotWithShape="1">
          <a:blip r:embed="rId5"/>
          <a:srcRect l="21559" t="10737" r="22170" b="22086"/>
          <a:stretch/>
        </p:blipFill>
        <p:spPr bwMode="auto">
          <a:xfrm>
            <a:off x="6302836" y="3326315"/>
            <a:ext cx="1880235" cy="1577975"/>
          </a:xfrm>
          <a:prstGeom prst="rect">
            <a:avLst/>
          </a:prstGeom>
          <a:ln>
            <a:noFill/>
          </a:ln>
          <a:extLst>
            <a:ext uri="{53640926-AAD7-44D8-BBD7-CCE9431645EC}">
              <a14:shadowObscured xmlns:a14="http://schemas.microsoft.com/office/drawing/2010/main"/>
            </a:ext>
          </a:extLst>
        </p:spPr>
      </p:pic>
      <p:sp>
        <p:nvSpPr>
          <p:cNvPr id="11" name="TextBox 10"/>
          <p:cNvSpPr txBox="1"/>
          <p:nvPr/>
        </p:nvSpPr>
        <p:spPr>
          <a:xfrm>
            <a:off x="2777928" y="3855780"/>
            <a:ext cx="1424381" cy="461665"/>
          </a:xfrm>
          <a:prstGeom prst="rect">
            <a:avLst/>
          </a:prstGeom>
          <a:noFill/>
          <a:ln>
            <a:noFill/>
          </a:ln>
        </p:spPr>
        <p:txBody>
          <a:bodyPr wrap="square" rtlCol="0">
            <a:spAutoFit/>
          </a:bodyPr>
          <a:lstStyle/>
          <a:p>
            <a:pPr algn="ctr"/>
            <a:r>
              <a:rPr lang="en-US" sz="2400" dirty="0">
                <a:solidFill>
                  <a:srgbClr val="0070C0"/>
                </a:solidFill>
                <a:latin typeface="Arial" panose="020B0604020202020204" pitchFamily="34" charset="0"/>
                <a:cs typeface="Arial" panose="020B0604020202020204" pitchFamily="34" charset="0"/>
              </a:rPr>
              <a:t>R</a:t>
            </a:r>
            <a:r>
              <a:rPr lang="en-US" sz="2400" dirty="0" smtClean="0">
                <a:solidFill>
                  <a:srgbClr val="0070C0"/>
                </a:solidFill>
                <a:latin typeface="Arial" panose="020B0604020202020204" pitchFamily="34" charset="0"/>
                <a:cs typeface="Arial" panose="020B0604020202020204" pitchFamily="34" charset="0"/>
              </a:rPr>
              <a:t>egister</a:t>
            </a:r>
            <a:endParaRPr lang="en-US" sz="2400" dirty="0">
              <a:solidFill>
                <a:srgbClr val="0070C0"/>
              </a:solidFill>
              <a:latin typeface="Arial" panose="020B0604020202020204" pitchFamily="34" charset="0"/>
              <a:cs typeface="Arial" panose="020B0604020202020204" pitchFamily="34" charset="0"/>
            </a:endParaRPr>
          </a:p>
        </p:txBody>
      </p:sp>
      <p:cxnSp>
        <p:nvCxnSpPr>
          <p:cNvPr id="12" name="Straight Arrow Connector 11"/>
          <p:cNvCxnSpPr>
            <a:endCxn id="10" idx="1"/>
          </p:cNvCxnSpPr>
          <p:nvPr/>
        </p:nvCxnSpPr>
        <p:spPr bwMode="auto">
          <a:xfrm>
            <a:off x="4271012" y="4115302"/>
            <a:ext cx="2031824" cy="1"/>
          </a:xfrm>
          <a:prstGeom prst="straightConnector1">
            <a:avLst/>
          </a:prstGeom>
          <a:noFill/>
          <a:ln w="63500" cap="sq" cmpd="sng" algn="ctr">
            <a:solidFill>
              <a:srgbClr val="7030A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Arrow Connector 12"/>
          <p:cNvCxnSpPr>
            <a:stCxn id="8" idx="0"/>
            <a:endCxn id="9" idx="2"/>
          </p:cNvCxnSpPr>
          <p:nvPr/>
        </p:nvCxnSpPr>
        <p:spPr bwMode="auto">
          <a:xfrm flipH="1" flipV="1">
            <a:off x="4264662" y="3793561"/>
            <a:ext cx="6350" cy="571817"/>
          </a:xfrm>
          <a:prstGeom prst="straightConnector1">
            <a:avLst/>
          </a:prstGeom>
          <a:noFill/>
          <a:ln w="63500" cap="sq" cmpd="sng" algn="ctr">
            <a:solidFill>
              <a:srgbClr val="0070C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TextBox 13"/>
          <p:cNvSpPr txBox="1"/>
          <p:nvPr/>
        </p:nvSpPr>
        <p:spPr>
          <a:xfrm>
            <a:off x="5684568" y="5066323"/>
            <a:ext cx="2960774" cy="1200329"/>
          </a:xfrm>
          <a:prstGeom prst="rect">
            <a:avLst/>
          </a:prstGeom>
          <a:noFill/>
          <a:ln>
            <a:noFill/>
          </a:ln>
        </p:spPr>
        <p:txBody>
          <a:bodyPr wrap="square" rtlCol="0">
            <a:spAutoFit/>
          </a:bodyPr>
          <a:lstStyle/>
          <a:p>
            <a:pPr algn="ctr"/>
            <a:r>
              <a:rPr lang="en-US" sz="2400" dirty="0" smtClean="0">
                <a:solidFill>
                  <a:srgbClr val="7030A0"/>
                </a:solidFill>
                <a:latin typeface="Arial" panose="020B0604020202020204" pitchFamily="34" charset="0"/>
                <a:cs typeface="Arial" panose="020B0604020202020204" pitchFamily="34" charset="0"/>
              </a:rPr>
              <a:t>Affine transform of MNI152 to subject’s native space</a:t>
            </a:r>
            <a:endParaRPr lang="en-US" sz="2400" dirty="0">
              <a:solidFill>
                <a:srgbClr val="7030A0"/>
              </a:solidFill>
              <a:latin typeface="Arial" panose="020B0604020202020204" pitchFamily="34" charset="0"/>
              <a:cs typeface="Arial" panose="020B0604020202020204" pitchFamily="34" charset="0"/>
            </a:endParaRPr>
          </a:p>
        </p:txBody>
      </p:sp>
      <p:sp>
        <p:nvSpPr>
          <p:cNvPr id="15" name="TextBox 14"/>
          <p:cNvSpPr txBox="1"/>
          <p:nvPr/>
        </p:nvSpPr>
        <p:spPr>
          <a:xfrm>
            <a:off x="3231149" y="5940178"/>
            <a:ext cx="2122553" cy="461665"/>
          </a:xfrm>
          <a:prstGeom prst="rect">
            <a:avLst/>
          </a:prstGeom>
          <a:noFill/>
          <a:ln>
            <a:noFill/>
          </a:ln>
        </p:spPr>
        <p:txBody>
          <a:bodyPr wrap="square" rtlCol="0">
            <a:spAutoFit/>
          </a:bodyPr>
          <a:lstStyle/>
          <a:p>
            <a:pPr algn="ctr"/>
            <a:r>
              <a:rPr lang="en-US" sz="2400" dirty="0" smtClean="0">
                <a:solidFill>
                  <a:srgbClr val="00B050"/>
                </a:solidFill>
                <a:latin typeface="Arial" panose="020B0604020202020204" pitchFamily="34" charset="0"/>
                <a:cs typeface="Arial" panose="020B0604020202020204" pitchFamily="34" charset="0"/>
              </a:rPr>
              <a:t>MNI152 brain</a:t>
            </a:r>
            <a:endParaRPr lang="en-US" sz="2400" dirty="0">
              <a:solidFill>
                <a:srgbClr val="00B050"/>
              </a:solidFill>
              <a:latin typeface="Arial" panose="020B0604020202020204" pitchFamily="34" charset="0"/>
              <a:cs typeface="Arial" panose="020B0604020202020204" pitchFamily="34" charset="0"/>
            </a:endParaRPr>
          </a:p>
        </p:txBody>
      </p:sp>
      <p:sp>
        <p:nvSpPr>
          <p:cNvPr id="16" name="TextBox 15"/>
          <p:cNvSpPr txBox="1"/>
          <p:nvPr/>
        </p:nvSpPr>
        <p:spPr>
          <a:xfrm>
            <a:off x="5217295" y="2116107"/>
            <a:ext cx="3428048" cy="1015663"/>
          </a:xfrm>
          <a:prstGeom prst="rect">
            <a:avLst/>
          </a:prstGeom>
          <a:noFill/>
          <a:ln>
            <a:noFill/>
          </a:ln>
        </p:spPr>
        <p:txBody>
          <a:bodyPr wrap="square" rtlCol="0">
            <a:spAutoFit/>
          </a:bodyPr>
          <a:lstStyle/>
          <a:p>
            <a:pPr algn="ctr"/>
            <a:r>
              <a:rPr lang="en-US" sz="2000" dirty="0" smtClean="0">
                <a:solidFill>
                  <a:srgbClr val="00B050"/>
                </a:solidFill>
                <a:latin typeface="Arial" panose="020B0604020202020204" pitchFamily="34" charset="0"/>
                <a:cs typeface="Arial" panose="020B0604020202020204" pitchFamily="34" charset="0"/>
              </a:rPr>
              <a:t>Subject’s native space has a voxel size of 1mm</a:t>
            </a:r>
            <a:r>
              <a:rPr lang="en-US" sz="2000" baseline="30000" dirty="0" smtClean="0">
                <a:solidFill>
                  <a:srgbClr val="00B050"/>
                </a:solidFill>
                <a:latin typeface="Arial" panose="020B0604020202020204" pitchFamily="34" charset="0"/>
                <a:cs typeface="Arial" panose="020B0604020202020204" pitchFamily="34" charset="0"/>
              </a:rPr>
              <a:t>3</a:t>
            </a:r>
            <a:r>
              <a:rPr lang="en-US" sz="2000" dirty="0" smtClean="0">
                <a:solidFill>
                  <a:srgbClr val="00B050"/>
                </a:solidFill>
                <a:latin typeface="Arial" panose="020B0604020202020204" pitchFamily="34" charset="0"/>
                <a:cs typeface="Arial" panose="020B0604020202020204" pitchFamily="34" charset="0"/>
              </a:rPr>
              <a:t> with dimensions 181x217x181</a:t>
            </a:r>
            <a:endParaRPr lang="en-US" sz="2000" dirty="0">
              <a:solidFill>
                <a:srgbClr val="00B050"/>
              </a:solidFill>
              <a:latin typeface="Arial" panose="020B0604020202020204" pitchFamily="34" charset="0"/>
              <a:cs typeface="Arial" panose="020B0604020202020204" pitchFamily="34" charset="0"/>
            </a:endParaRPr>
          </a:p>
        </p:txBody>
      </p:sp>
      <p:sp>
        <p:nvSpPr>
          <p:cNvPr id="17" name="Rectangle 16"/>
          <p:cNvSpPr/>
          <p:nvPr/>
        </p:nvSpPr>
        <p:spPr bwMode="auto">
          <a:xfrm>
            <a:off x="2747854" y="1295400"/>
            <a:ext cx="6086692" cy="5294791"/>
          </a:xfrm>
          <a:prstGeom prst="rect">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8912" tIns="219456" rIns="438912" bIns="219456" numCol="1" rtlCol="0" anchor="t" anchorCtr="0" compatLnSpc="1">
            <a:prstTxWarp prst="textNoShape">
              <a:avLst/>
            </a:prstTxWarp>
          </a:bodyPr>
          <a:lstStyle/>
          <a:p>
            <a:pPr marL="0" marR="0" indent="0" algn="l" defTabSz="4911725" rtl="0" eaLnBrk="1" fontAlgn="base" latinLnBrk="0" hangingPunct="1">
              <a:lnSpc>
                <a:spcPct val="100000"/>
              </a:lnSpc>
              <a:spcBef>
                <a:spcPct val="0"/>
              </a:spcBef>
              <a:spcAft>
                <a:spcPct val="0"/>
              </a:spcAft>
              <a:buClrTx/>
              <a:buSzTx/>
              <a:buFontTx/>
              <a:buNone/>
              <a:tabLst/>
            </a:pPr>
            <a:endParaRPr kumimoji="0" lang="en-US" sz="9600" b="0" i="0" u="none" strike="noStrike" cap="none" normalizeH="0" baseline="0" smtClean="0">
              <a:ln>
                <a:noFill/>
              </a:ln>
              <a:solidFill>
                <a:schemeClr val="tx1"/>
              </a:solidFill>
              <a:effectLst/>
              <a:latin typeface="Arial" charset="0"/>
            </a:endParaRPr>
          </a:p>
        </p:txBody>
      </p:sp>
      <p:cxnSp>
        <p:nvCxnSpPr>
          <p:cNvPr id="20" name="Straight Arrow Connector 19"/>
          <p:cNvCxnSpPr/>
          <p:nvPr/>
        </p:nvCxnSpPr>
        <p:spPr bwMode="auto">
          <a:xfrm>
            <a:off x="2396928" y="4079469"/>
            <a:ext cx="381000" cy="0"/>
          </a:xfrm>
          <a:prstGeom prst="straightConnector1">
            <a:avLst/>
          </a:prstGeom>
          <a:noFill/>
          <a:ln w="63500" cap="sq" cmpd="sng" algn="ctr">
            <a:solidFill>
              <a:srgbClr val="00B05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TextBox 21"/>
          <p:cNvSpPr txBox="1"/>
          <p:nvPr/>
        </p:nvSpPr>
        <p:spPr>
          <a:xfrm>
            <a:off x="0" y="2971800"/>
            <a:ext cx="2396928" cy="2246769"/>
          </a:xfrm>
          <a:prstGeom prst="rect">
            <a:avLst/>
          </a:prstGeom>
          <a:noFill/>
          <a:ln w="25400">
            <a:solidFill>
              <a:srgbClr val="00B050"/>
            </a:solidFill>
            <a:prstDash val="dash"/>
          </a:ln>
        </p:spPr>
        <p:txBody>
          <a:bodyPr wrap="square" rtlCol="0">
            <a:spAutoFit/>
          </a:bodyPr>
          <a:lstStyle/>
          <a:p>
            <a:pPr algn="ctr"/>
            <a:r>
              <a:rPr lang="en-US" sz="2000" dirty="0">
                <a:solidFill>
                  <a:srgbClr val="00B050"/>
                </a:solidFill>
              </a:rPr>
              <a:t>T1-w data &amp;12 fuzzy tissue membership volumes from one of 20 brain phantoms; average PD, T</a:t>
            </a:r>
            <a:r>
              <a:rPr lang="en-US" sz="2000" baseline="-25000" dirty="0">
                <a:solidFill>
                  <a:srgbClr val="00B050"/>
                </a:solidFill>
              </a:rPr>
              <a:t>1</a:t>
            </a:r>
            <a:r>
              <a:rPr lang="en-US" sz="2000" dirty="0">
                <a:solidFill>
                  <a:srgbClr val="00B050"/>
                </a:solidFill>
              </a:rPr>
              <a:t> &amp; T</a:t>
            </a:r>
            <a:r>
              <a:rPr lang="en-US" sz="2000" baseline="-25000" dirty="0">
                <a:solidFill>
                  <a:srgbClr val="00B050"/>
                </a:solidFill>
              </a:rPr>
              <a:t>2</a:t>
            </a:r>
            <a:r>
              <a:rPr lang="en-US" sz="2000" dirty="0">
                <a:solidFill>
                  <a:srgbClr val="00B050"/>
                </a:solidFill>
              </a:rPr>
              <a:t>* values for various tissues</a:t>
            </a:r>
          </a:p>
        </p:txBody>
      </p:sp>
      <p:cxnSp>
        <p:nvCxnSpPr>
          <p:cNvPr id="21" name="Straight Arrow Connector 20"/>
          <p:cNvCxnSpPr>
            <a:stCxn id="17" idx="3"/>
          </p:cNvCxnSpPr>
          <p:nvPr/>
        </p:nvCxnSpPr>
        <p:spPr bwMode="auto">
          <a:xfrm>
            <a:off x="8834546" y="3942796"/>
            <a:ext cx="309454" cy="0"/>
          </a:xfrm>
          <a:prstGeom prst="straightConnector1">
            <a:avLst/>
          </a:prstGeom>
          <a:noFill/>
          <a:ln w="63500" cap="sq" cmpd="sng" algn="ctr">
            <a:solidFill>
              <a:srgbClr val="7030A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6605605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a:t>Presenting STANCE</a:t>
            </a:r>
            <a:r>
              <a:rPr lang="en-US" altLang="en-US" b="1" dirty="0" smtClean="0"/>
              <a:t/>
            </a:r>
            <a:br>
              <a:rPr lang="en-US" altLang="en-US" b="1" dirty="0" smtClean="0"/>
            </a:br>
            <a:r>
              <a:rPr lang="en-US" altLang="en-US" sz="2800" b="1" dirty="0" smtClean="0">
                <a:solidFill>
                  <a:schemeClr val="accent1">
                    <a:lumMod val="60000"/>
                    <a:lumOff val="40000"/>
                  </a:schemeClr>
                </a:solidFill>
              </a:rPr>
              <a:t>Implementation 3D: </a:t>
            </a:r>
            <a:r>
              <a:rPr lang="en-US" altLang="en-US" sz="2800" b="1" dirty="0">
                <a:solidFill>
                  <a:schemeClr val="accent1">
                    <a:lumMod val="60000"/>
                    <a:lumOff val="40000"/>
                  </a:schemeClr>
                </a:solidFill>
              </a:rPr>
              <a:t>Create baseline volumes</a:t>
            </a:r>
            <a:endParaRPr lang="en-US" altLang="en-US" sz="2800" dirty="0" smtClean="0">
              <a:solidFill>
                <a:schemeClr val="accent1">
                  <a:lumMod val="60000"/>
                  <a:lumOff val="40000"/>
                </a:schemeClr>
              </a:solidFill>
            </a:endParaRPr>
          </a:p>
        </p:txBody>
      </p:sp>
      <p:sp>
        <p:nvSpPr>
          <p:cNvPr id="4" name="Slide Number Placeholder 3"/>
          <p:cNvSpPr>
            <a:spLocks noGrp="1"/>
          </p:cNvSpPr>
          <p:nvPr>
            <p:ph type="sldNum" sz="quarter" idx="10"/>
          </p:nvPr>
        </p:nvSpPr>
        <p:spPr>
          <a:xfrm>
            <a:off x="8445502" y="6437313"/>
            <a:ext cx="498475" cy="365125"/>
          </a:xfrm>
        </p:spPr>
        <p:txBody>
          <a:bodyPr/>
          <a:lstStyle/>
          <a:p>
            <a:pPr>
              <a:defRPr/>
            </a:pPr>
            <a:fld id="{8C45CDC1-10C3-411A-8068-BA3371950E89}" type="slidenum">
              <a:rPr lang="en-US">
                <a:solidFill>
                  <a:srgbClr val="000000">
                    <a:tint val="75000"/>
                  </a:srgbClr>
                </a:solidFill>
              </a:rPr>
              <a:pPr>
                <a:defRPr/>
              </a:pPr>
              <a:t>9</a:t>
            </a:fld>
            <a:endParaRPr lang="en-US" dirty="0">
              <a:solidFill>
                <a:srgbClr val="000000">
                  <a:tint val="75000"/>
                </a:srgbClr>
              </a:solidFill>
            </a:endParaRPr>
          </a:p>
        </p:txBody>
      </p:sp>
      <p:sp>
        <p:nvSpPr>
          <p:cNvPr id="2" name="Content Placeholder 1"/>
          <p:cNvSpPr>
            <a:spLocks noGrp="1"/>
          </p:cNvSpPr>
          <p:nvPr>
            <p:ph idx="1"/>
          </p:nvPr>
        </p:nvSpPr>
        <p:spPr>
          <a:xfrm>
            <a:off x="417515" y="2130425"/>
            <a:ext cx="8229600" cy="4306888"/>
          </a:xfrm>
        </p:spPr>
        <p:txBody>
          <a:bodyPr/>
          <a:lstStyle/>
          <a:p>
            <a:r>
              <a:rPr lang="en-US" dirty="0" smtClean="0"/>
              <a:t> </a:t>
            </a:r>
            <a:endParaRPr lang="en-US" dirty="0"/>
          </a:p>
        </p:txBody>
      </p:sp>
      <p:sp>
        <p:nvSpPr>
          <p:cNvPr id="5" name="TextBox 4"/>
          <p:cNvSpPr txBox="1"/>
          <p:nvPr/>
        </p:nvSpPr>
        <p:spPr>
          <a:xfrm>
            <a:off x="190502" y="1262151"/>
            <a:ext cx="4854751" cy="462123"/>
          </a:xfrm>
          <a:prstGeom prst="rect">
            <a:avLst/>
          </a:prstGeom>
          <a:noFill/>
        </p:spPr>
        <p:txBody>
          <a:bodyPr wrap="square" rtlCol="0">
            <a:spAutoFit/>
          </a:bodyPr>
          <a:lstStyle/>
          <a:p>
            <a:pPr marL="342900" indent="-342900" algn="ctr">
              <a:buFont typeface="Arial" panose="020B0604020202020204" pitchFamily="34" charset="0"/>
              <a:buChar char="•"/>
            </a:pPr>
            <a:r>
              <a:rPr lang="en-US" sz="2400" dirty="0" smtClean="0">
                <a:latin typeface="Arial" panose="020B0604020202020204" pitchFamily="34" charset="0"/>
                <a:cs typeface="Arial" panose="020B0604020202020204" pitchFamily="34" charset="0"/>
              </a:rPr>
              <a:t>Construct </a:t>
            </a:r>
            <a:r>
              <a:rPr lang="en-US" sz="2400" dirty="0">
                <a:latin typeface="Arial" panose="020B0604020202020204" pitchFamily="34" charset="0"/>
                <a:cs typeface="Arial" panose="020B0604020202020204" pitchFamily="34" charset="0"/>
              </a:rPr>
              <a:t>PD, </a:t>
            </a:r>
            <a:r>
              <a:rPr lang="en-US" sz="2400" dirty="0" smtClean="0">
                <a:latin typeface="Arial" panose="020B0604020202020204" pitchFamily="34" charset="0"/>
                <a:cs typeface="Arial" panose="020B0604020202020204" pitchFamily="34" charset="0"/>
              </a:rPr>
              <a:t>T</a:t>
            </a:r>
            <a:r>
              <a:rPr lang="en-US" sz="2400" baseline="-25000" dirty="0" smtClean="0">
                <a:latin typeface="Arial" panose="020B0604020202020204" pitchFamily="34" charset="0"/>
                <a:cs typeface="Arial" panose="020B0604020202020204" pitchFamily="34" charset="0"/>
              </a:rPr>
              <a:t>1</a:t>
            </a:r>
            <a:r>
              <a:rPr lang="en-US" sz="2400" dirty="0" smtClean="0">
                <a:latin typeface="Arial" panose="020B0604020202020204" pitchFamily="34" charset="0"/>
                <a:cs typeface="Arial" panose="020B0604020202020204" pitchFamily="34" charset="0"/>
              </a:rPr>
              <a:t> &amp; T</a:t>
            </a:r>
            <a:r>
              <a:rPr lang="en-US" sz="2400" baseline="-25000" dirty="0" smtClean="0">
                <a:latin typeface="Arial" panose="020B0604020202020204" pitchFamily="34" charset="0"/>
                <a:cs typeface="Arial" panose="020B0604020202020204" pitchFamily="34" charset="0"/>
              </a:rPr>
              <a:t>2</a:t>
            </a:r>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volumes </a:t>
            </a:r>
            <a:endParaRPr lang="en-US" sz="2400" dirty="0">
              <a:latin typeface="Arial" panose="020B0604020202020204" pitchFamily="34" charset="0"/>
              <a:cs typeface="Arial" panose="020B0604020202020204" pitchFamily="34" charset="0"/>
            </a:endParaRPr>
          </a:p>
        </p:txBody>
      </p:sp>
      <p:sp>
        <p:nvSpPr>
          <p:cNvPr id="6" name="TextBox 5"/>
          <p:cNvSpPr txBox="1"/>
          <p:nvPr/>
        </p:nvSpPr>
        <p:spPr>
          <a:xfrm>
            <a:off x="182476" y="3549328"/>
            <a:ext cx="5761124"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latin typeface="Arial" panose="020B0604020202020204" pitchFamily="34" charset="0"/>
                <a:cs typeface="Arial" panose="020B0604020202020204" pitchFamily="34" charset="0"/>
              </a:rPr>
              <a:t>Generate functional space (fMRI scan)</a:t>
            </a:r>
            <a:endParaRPr lang="en-US" sz="2400" dirty="0">
              <a:latin typeface="Arial" panose="020B0604020202020204" pitchFamily="34" charset="0"/>
              <a:cs typeface="Arial" panose="020B0604020202020204" pitchFamily="34" charset="0"/>
            </a:endParaRPr>
          </a:p>
        </p:txBody>
      </p:sp>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546" r="11356"/>
          <a:stretch/>
        </p:blipFill>
        <p:spPr bwMode="auto">
          <a:xfrm>
            <a:off x="755750" y="3988196"/>
            <a:ext cx="5322497" cy="1857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322620" y="5742381"/>
            <a:ext cx="2542515" cy="400110"/>
          </a:xfrm>
          <a:prstGeom prst="rect">
            <a:avLst/>
          </a:prstGeom>
          <a:noFill/>
          <a:ln>
            <a:noFill/>
          </a:ln>
        </p:spPr>
        <p:txBody>
          <a:bodyPr wrap="square" rtlCol="0">
            <a:spAutoFit/>
          </a:bodyPr>
          <a:lstStyle/>
          <a:p>
            <a:pPr algn="ctr"/>
            <a:r>
              <a:rPr lang="en-US" sz="2000" dirty="0">
                <a:solidFill>
                  <a:srgbClr val="00B050"/>
                </a:solidFill>
                <a:latin typeface="Arial" panose="020B0604020202020204" pitchFamily="34" charset="0"/>
                <a:cs typeface="Arial" panose="020B0604020202020204" pitchFamily="34" charset="0"/>
              </a:rPr>
              <a:t>R</a:t>
            </a:r>
            <a:r>
              <a:rPr lang="en-US" sz="2000" dirty="0" smtClean="0">
                <a:solidFill>
                  <a:srgbClr val="00B050"/>
                </a:solidFill>
                <a:latin typeface="Arial" panose="020B0604020202020204" pitchFamily="34" charset="0"/>
                <a:cs typeface="Arial" panose="020B0604020202020204" pitchFamily="34" charset="0"/>
              </a:rPr>
              <a:t>otated by tilt angle.</a:t>
            </a:r>
            <a:endParaRPr lang="en-US" sz="2000" dirty="0">
              <a:solidFill>
                <a:srgbClr val="00B050"/>
              </a:solidFill>
              <a:latin typeface="Arial" panose="020B0604020202020204" pitchFamily="34" charset="0"/>
              <a:cs typeface="Arial" panose="020B0604020202020204" pitchFamily="34" charset="0"/>
            </a:endParaRPr>
          </a:p>
        </p:txBody>
      </p:sp>
      <p:sp>
        <p:nvSpPr>
          <p:cNvPr id="9" name="TextBox 8"/>
          <p:cNvSpPr txBox="1"/>
          <p:nvPr/>
        </p:nvSpPr>
        <p:spPr>
          <a:xfrm>
            <a:off x="367894" y="6121225"/>
            <a:ext cx="5905500" cy="707886"/>
          </a:xfrm>
          <a:prstGeom prst="rect">
            <a:avLst/>
          </a:prstGeom>
          <a:noFill/>
          <a:ln>
            <a:noFill/>
          </a:ln>
        </p:spPr>
        <p:txBody>
          <a:bodyPr wrap="square" rtlCol="0">
            <a:spAutoFit/>
          </a:bodyPr>
          <a:lstStyle/>
          <a:p>
            <a:r>
              <a:rPr lang="en-US" sz="2000" dirty="0" smtClean="0">
                <a:solidFill>
                  <a:srgbClr val="0070C0"/>
                </a:solidFill>
                <a:latin typeface="Arial" panose="020B0604020202020204" pitchFamily="34" charset="0"/>
                <a:cs typeface="Arial" panose="020B0604020202020204" pitchFamily="34" charset="0"/>
              </a:rPr>
              <a:t>Resize voxels and reslice volume with slice gap</a:t>
            </a:r>
          </a:p>
          <a:p>
            <a:r>
              <a:rPr lang="en-US" sz="2000" dirty="0" smtClean="0">
                <a:solidFill>
                  <a:srgbClr val="0070C0"/>
                </a:solidFill>
                <a:latin typeface="Arial" panose="020B0604020202020204" pitchFamily="34" charset="0"/>
                <a:cs typeface="Arial" panose="020B0604020202020204" pitchFamily="34" charset="0"/>
              </a:rPr>
              <a:t>and new dimensions.</a:t>
            </a:r>
            <a:endParaRPr lang="en-US" sz="2000" dirty="0">
              <a:solidFill>
                <a:srgbClr val="0070C0"/>
              </a:solidFill>
              <a:latin typeface="Arial" panose="020B0604020202020204" pitchFamily="34" charset="0"/>
              <a:cs typeface="Arial" panose="020B0604020202020204" pitchFamily="34" charset="0"/>
            </a:endParaRPr>
          </a:p>
        </p:txBody>
      </p:sp>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7201" y="1786574"/>
            <a:ext cx="4171950" cy="1628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bwMode="auto">
          <a:xfrm>
            <a:off x="152400" y="1252256"/>
            <a:ext cx="5921553" cy="5578101"/>
          </a:xfrm>
          <a:prstGeom prst="rect">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8912" tIns="219456" rIns="438912" bIns="219456" numCol="1" rtlCol="0" anchor="t" anchorCtr="0" compatLnSpc="1">
            <a:prstTxWarp prst="textNoShape">
              <a:avLst/>
            </a:prstTxWarp>
          </a:bodyPr>
          <a:lstStyle/>
          <a:p>
            <a:pPr marL="0" marR="0" indent="0" algn="l" defTabSz="4911725" rtl="0" eaLnBrk="1" fontAlgn="base" latinLnBrk="0" hangingPunct="1">
              <a:lnSpc>
                <a:spcPct val="100000"/>
              </a:lnSpc>
              <a:spcBef>
                <a:spcPct val="0"/>
              </a:spcBef>
              <a:spcAft>
                <a:spcPct val="0"/>
              </a:spcAft>
              <a:buClrTx/>
              <a:buSzTx/>
              <a:buFontTx/>
              <a:buNone/>
              <a:tabLst/>
            </a:pPr>
            <a:endParaRPr kumimoji="0" lang="en-US" sz="9600" b="0" i="0" u="none" strike="noStrike" cap="none" normalizeH="0" baseline="0" smtClean="0">
              <a:ln>
                <a:noFill/>
              </a:ln>
              <a:solidFill>
                <a:schemeClr val="tx1"/>
              </a:solidFill>
              <a:effectLst/>
              <a:latin typeface="Arial" charset="0"/>
            </a:endParaRPr>
          </a:p>
        </p:txBody>
      </p:sp>
      <p:sp>
        <p:nvSpPr>
          <p:cNvPr id="12" name="Rectangle 11"/>
          <p:cNvSpPr/>
          <p:nvPr/>
        </p:nvSpPr>
        <p:spPr bwMode="auto">
          <a:xfrm>
            <a:off x="6400800" y="3621484"/>
            <a:ext cx="2438403" cy="2590800"/>
          </a:xfrm>
          <a:prstGeom prst="rect">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8912" tIns="219456" rIns="438912" bIns="219456" numCol="1" rtlCol="0" anchor="t" anchorCtr="0" compatLnSpc="1">
            <a:prstTxWarp prst="textNoShape">
              <a:avLst/>
            </a:prstTxWarp>
          </a:bodyPr>
          <a:lstStyle/>
          <a:p>
            <a:pPr marL="0" marR="0" indent="0" algn="l" defTabSz="4911725" rtl="0" eaLnBrk="1" fontAlgn="base" latinLnBrk="0" hangingPunct="1">
              <a:lnSpc>
                <a:spcPct val="100000"/>
              </a:lnSpc>
              <a:spcBef>
                <a:spcPct val="0"/>
              </a:spcBef>
              <a:spcAft>
                <a:spcPct val="0"/>
              </a:spcAft>
              <a:buClrTx/>
              <a:buSzTx/>
              <a:buFontTx/>
              <a:buNone/>
              <a:tabLst/>
            </a:pPr>
            <a:endParaRPr kumimoji="0" lang="en-US" sz="9600" b="0" i="0" u="none" strike="noStrike" cap="none" normalizeH="0" baseline="0" smtClean="0">
              <a:ln>
                <a:noFill/>
              </a:ln>
              <a:solidFill>
                <a:schemeClr val="tx1"/>
              </a:solidFill>
              <a:effectLst/>
              <a:latin typeface="Arial" charset="0"/>
            </a:endParaRPr>
          </a:p>
        </p:txBody>
      </p:sp>
      <p:sp>
        <p:nvSpPr>
          <p:cNvPr id="13" name="TextBox 12"/>
          <p:cNvSpPr txBox="1"/>
          <p:nvPr/>
        </p:nvSpPr>
        <p:spPr>
          <a:xfrm>
            <a:off x="6400800" y="3657600"/>
            <a:ext cx="2438404" cy="707886"/>
          </a:xfrm>
          <a:prstGeom prst="rect">
            <a:avLst/>
          </a:prstGeom>
          <a:noFill/>
        </p:spPr>
        <p:txBody>
          <a:bodyPr wrap="square" rtlCol="0">
            <a:spAutoFit/>
          </a:bodyPr>
          <a:lstStyle/>
          <a:p>
            <a:pPr algn="ctr"/>
            <a:r>
              <a:rPr lang="en-US" sz="2000" b="1" dirty="0" smtClean="0">
                <a:latin typeface="Arial" panose="020B0604020202020204" pitchFamily="34" charset="0"/>
                <a:cs typeface="Arial" panose="020B0604020202020204" pitchFamily="34" charset="0"/>
              </a:rPr>
              <a:t>Gray matter priors </a:t>
            </a:r>
            <a:r>
              <a:rPr lang="en-US" sz="2000" dirty="0" smtClean="0">
                <a:latin typeface="Arial" panose="020B0604020202020204" pitchFamily="34" charset="0"/>
                <a:cs typeface="Arial" panose="020B0604020202020204" pitchFamily="34" charset="0"/>
              </a:rPr>
              <a:t>in functional space</a:t>
            </a:r>
            <a:endParaRPr lang="en-US" sz="2000" dirty="0">
              <a:latin typeface="Arial" panose="020B0604020202020204" pitchFamily="34" charset="0"/>
              <a:cs typeface="Arial" panose="020B0604020202020204" pitchFamily="34" charset="0"/>
            </a:endParaRPr>
          </a:p>
        </p:txBody>
      </p:sp>
      <p:pic>
        <p:nvPicPr>
          <p:cNvPr id="1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8004" y="4426425"/>
            <a:ext cx="1676400"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Straight Arrow Connector 14"/>
          <p:cNvCxnSpPr>
            <a:stCxn id="7" idx="3"/>
            <a:endCxn id="12" idx="1"/>
          </p:cNvCxnSpPr>
          <p:nvPr/>
        </p:nvCxnSpPr>
        <p:spPr bwMode="auto">
          <a:xfrm>
            <a:off x="6078247" y="4916884"/>
            <a:ext cx="322553" cy="0"/>
          </a:xfrm>
          <a:prstGeom prst="straightConnector1">
            <a:avLst/>
          </a:prstGeom>
          <a:noFill/>
          <a:ln w="38100" cap="flat" cmpd="sng" algn="ctr">
            <a:solidFill>
              <a:schemeClr val="tx1"/>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Arrow Connector 16"/>
          <p:cNvCxnSpPr>
            <a:stCxn id="12" idx="3"/>
          </p:cNvCxnSpPr>
          <p:nvPr/>
        </p:nvCxnSpPr>
        <p:spPr bwMode="auto">
          <a:xfrm>
            <a:off x="8839203" y="4916884"/>
            <a:ext cx="304797" cy="0"/>
          </a:xfrm>
          <a:prstGeom prst="straightConnector1">
            <a:avLst/>
          </a:prstGeom>
          <a:noFill/>
          <a:ln w="38100" cap="flat" cmpd="sng" algn="ctr">
            <a:solidFill>
              <a:srgbClr val="FF0000"/>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Arrow Connector 19"/>
          <p:cNvCxnSpPr/>
          <p:nvPr/>
        </p:nvCxnSpPr>
        <p:spPr bwMode="auto">
          <a:xfrm>
            <a:off x="6088409" y="2565600"/>
            <a:ext cx="3055591" cy="0"/>
          </a:xfrm>
          <a:prstGeom prst="straightConnector1">
            <a:avLst/>
          </a:prstGeom>
          <a:noFill/>
          <a:ln w="38100" cap="flat" cmpd="sng" algn="ctr">
            <a:solidFill>
              <a:srgbClr val="0070C0"/>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301010180"/>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
      <a:dk1>
        <a:srgbClr val="000000"/>
      </a:dk1>
      <a:lt1>
        <a:srgbClr val="FFFFFF"/>
      </a:lt1>
      <a:dk2>
        <a:srgbClr val="000000"/>
      </a:dk2>
      <a:lt2>
        <a:srgbClr val="646464"/>
      </a:lt2>
      <a:accent1>
        <a:srgbClr val="B50C00"/>
      </a:accent1>
      <a:accent2>
        <a:srgbClr val="052147"/>
      </a:accent2>
      <a:accent3>
        <a:srgbClr val="FFFFFF"/>
      </a:accent3>
      <a:accent4>
        <a:srgbClr val="000000"/>
      </a:accent4>
      <a:accent5>
        <a:srgbClr val="D7AAAA"/>
      </a:accent5>
      <a:accent6>
        <a:srgbClr val="041D3F"/>
      </a:accent6>
      <a:hlink>
        <a:srgbClr val="BD8C00"/>
      </a:hlink>
      <a:folHlink>
        <a:srgbClr val="3F4A13"/>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rgbClr val="CC0000"/>
          </a:solidFill>
          <a:prstDash val="solid"/>
          <a:round/>
          <a:headEnd type="none" w="med" len="med"/>
          <a:tailEnd type="none" w="med" len="med"/>
        </a:ln>
        <a:effectLst/>
      </a:spPr>
      <a:bodyPr vert="horz" wrap="square" lIns="438912" tIns="219456" rIns="438912" bIns="219456" numCol="1" anchor="t" anchorCtr="0" compatLnSpc="1">
        <a:prstTxWarp prst="textNoShape">
          <a:avLst/>
        </a:prstTxWarp>
      </a:bodyPr>
      <a:lstStyle>
        <a:defPPr marL="0" marR="0" indent="0" algn="l" defTabSz="4179888" rtl="0" eaLnBrk="1" fontAlgn="base" latinLnBrk="0" hangingPunct="1">
          <a:lnSpc>
            <a:spcPct val="100000"/>
          </a:lnSpc>
          <a:spcBef>
            <a:spcPct val="0"/>
          </a:spcBef>
          <a:spcAft>
            <a:spcPct val="0"/>
          </a:spcAft>
          <a:buClrTx/>
          <a:buSzTx/>
          <a:buFontTx/>
          <a:buNone/>
          <a:tabLst/>
          <a:defRPr kumimoji="0" lang="en-US" sz="8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2700" cap="flat" cmpd="sng" algn="ctr">
          <a:solidFill>
            <a:srgbClr val="CC0000"/>
          </a:solidFill>
          <a:prstDash val="solid"/>
          <a:round/>
          <a:headEnd type="none" w="med" len="med"/>
          <a:tailEnd type="none" w="med" len="med"/>
        </a:ln>
        <a:effectLst/>
      </a:spPr>
      <a:bodyPr vert="horz" wrap="square" lIns="438912" tIns="219456" rIns="438912" bIns="219456" numCol="1" anchor="t" anchorCtr="0" compatLnSpc="1">
        <a:prstTxWarp prst="textNoShape">
          <a:avLst/>
        </a:prstTxWarp>
      </a:bodyPr>
      <a:lstStyle>
        <a:defPPr marL="0" marR="0" indent="0" algn="l" defTabSz="4179888" rtl="0" eaLnBrk="1" fontAlgn="base" latinLnBrk="0" hangingPunct="1">
          <a:lnSpc>
            <a:spcPct val="100000"/>
          </a:lnSpc>
          <a:spcBef>
            <a:spcPct val="0"/>
          </a:spcBef>
          <a:spcAft>
            <a:spcPct val="0"/>
          </a:spcAft>
          <a:buClrTx/>
          <a:buSzTx/>
          <a:buFontTx/>
          <a:buNone/>
          <a:tabLst/>
          <a:defRPr kumimoji="0" lang="en-US" sz="82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333333"/>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333333"/>
        </a:lt2>
        <a:accent1>
          <a:srgbClr val="FF1100"/>
        </a:accent1>
        <a:accent2>
          <a:srgbClr val="333399"/>
        </a:accent2>
        <a:accent3>
          <a:srgbClr val="FFFFFF"/>
        </a:accent3>
        <a:accent4>
          <a:srgbClr val="000000"/>
        </a:accent4>
        <a:accent5>
          <a:srgbClr val="FFAAAA"/>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333333"/>
        </a:lt2>
        <a:accent1>
          <a:srgbClr val="CC0000"/>
        </a:accent1>
        <a:accent2>
          <a:srgbClr val="333399"/>
        </a:accent2>
        <a:accent3>
          <a:srgbClr val="FFFFFF"/>
        </a:accent3>
        <a:accent4>
          <a:srgbClr val="000000"/>
        </a:accent4>
        <a:accent5>
          <a:srgbClr val="E2AAAA"/>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333333"/>
        </a:lt2>
        <a:accent1>
          <a:srgbClr val="B50C00"/>
        </a:accent1>
        <a:accent2>
          <a:srgbClr val="052147"/>
        </a:accent2>
        <a:accent3>
          <a:srgbClr val="FFFFFF"/>
        </a:accent3>
        <a:accent4>
          <a:srgbClr val="000000"/>
        </a:accent4>
        <a:accent5>
          <a:srgbClr val="D7AAAA"/>
        </a:accent5>
        <a:accent6>
          <a:srgbClr val="041D3F"/>
        </a:accent6>
        <a:hlink>
          <a:srgbClr val="BD8C00"/>
        </a:hlink>
        <a:folHlink>
          <a:srgbClr val="3F4A13"/>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Default Design">
  <a:themeElements>
    <a:clrScheme name="">
      <a:dk1>
        <a:srgbClr val="000000"/>
      </a:dk1>
      <a:lt1>
        <a:srgbClr val="FFFFFF"/>
      </a:lt1>
      <a:dk2>
        <a:srgbClr val="000000"/>
      </a:dk2>
      <a:lt2>
        <a:srgbClr val="646464"/>
      </a:lt2>
      <a:accent1>
        <a:srgbClr val="B50C00"/>
      </a:accent1>
      <a:accent2>
        <a:srgbClr val="052147"/>
      </a:accent2>
      <a:accent3>
        <a:srgbClr val="FFFFFF"/>
      </a:accent3>
      <a:accent4>
        <a:srgbClr val="000000"/>
      </a:accent4>
      <a:accent5>
        <a:srgbClr val="D7AAAA"/>
      </a:accent5>
      <a:accent6>
        <a:srgbClr val="041D3F"/>
      </a:accent6>
      <a:hlink>
        <a:srgbClr val="BD8C00"/>
      </a:hlink>
      <a:folHlink>
        <a:srgbClr val="3F4A13"/>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rgbClr val="CC0000"/>
          </a:solidFill>
          <a:prstDash val="solid"/>
          <a:round/>
          <a:headEnd type="none" w="med" len="med"/>
          <a:tailEnd type="none" w="med" len="med"/>
        </a:ln>
        <a:effectLst/>
      </a:spPr>
      <a:bodyPr vert="horz" wrap="square" lIns="438912" tIns="219456" rIns="438912" bIns="219456" numCol="1" anchor="t" anchorCtr="0" compatLnSpc="1">
        <a:prstTxWarp prst="textNoShape">
          <a:avLst/>
        </a:prstTxWarp>
      </a:bodyPr>
      <a:lstStyle>
        <a:defPPr marL="0" marR="0" indent="0" algn="l" defTabSz="4179888" rtl="0" eaLnBrk="1" fontAlgn="base" latinLnBrk="0" hangingPunct="1">
          <a:lnSpc>
            <a:spcPct val="100000"/>
          </a:lnSpc>
          <a:spcBef>
            <a:spcPct val="0"/>
          </a:spcBef>
          <a:spcAft>
            <a:spcPct val="0"/>
          </a:spcAft>
          <a:buClrTx/>
          <a:buSzTx/>
          <a:buFontTx/>
          <a:buNone/>
          <a:tabLst/>
          <a:defRPr kumimoji="0" lang="en-US" sz="8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2700" cap="flat" cmpd="sng" algn="ctr">
          <a:solidFill>
            <a:srgbClr val="CC0000"/>
          </a:solidFill>
          <a:prstDash val="solid"/>
          <a:round/>
          <a:headEnd type="none" w="med" len="med"/>
          <a:tailEnd type="none" w="med" len="med"/>
        </a:ln>
        <a:effectLst/>
      </a:spPr>
      <a:bodyPr vert="horz" wrap="square" lIns="438912" tIns="219456" rIns="438912" bIns="219456" numCol="1" anchor="t" anchorCtr="0" compatLnSpc="1">
        <a:prstTxWarp prst="textNoShape">
          <a:avLst/>
        </a:prstTxWarp>
      </a:bodyPr>
      <a:lstStyle>
        <a:defPPr marL="0" marR="0" indent="0" algn="l" defTabSz="4179888" rtl="0" eaLnBrk="1" fontAlgn="base" latinLnBrk="0" hangingPunct="1">
          <a:lnSpc>
            <a:spcPct val="100000"/>
          </a:lnSpc>
          <a:spcBef>
            <a:spcPct val="0"/>
          </a:spcBef>
          <a:spcAft>
            <a:spcPct val="0"/>
          </a:spcAft>
          <a:buClrTx/>
          <a:buSzTx/>
          <a:buFontTx/>
          <a:buNone/>
          <a:tabLst/>
          <a:defRPr kumimoji="0" lang="en-US" sz="82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333333"/>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333333"/>
        </a:lt2>
        <a:accent1>
          <a:srgbClr val="FF1100"/>
        </a:accent1>
        <a:accent2>
          <a:srgbClr val="333399"/>
        </a:accent2>
        <a:accent3>
          <a:srgbClr val="FFFFFF"/>
        </a:accent3>
        <a:accent4>
          <a:srgbClr val="000000"/>
        </a:accent4>
        <a:accent5>
          <a:srgbClr val="FFAAAA"/>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333333"/>
        </a:lt2>
        <a:accent1>
          <a:srgbClr val="CC0000"/>
        </a:accent1>
        <a:accent2>
          <a:srgbClr val="333399"/>
        </a:accent2>
        <a:accent3>
          <a:srgbClr val="FFFFFF"/>
        </a:accent3>
        <a:accent4>
          <a:srgbClr val="000000"/>
        </a:accent4>
        <a:accent5>
          <a:srgbClr val="E2AAAA"/>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333333"/>
        </a:lt2>
        <a:accent1>
          <a:srgbClr val="B50C00"/>
        </a:accent1>
        <a:accent2>
          <a:srgbClr val="052147"/>
        </a:accent2>
        <a:accent3>
          <a:srgbClr val="FFFFFF"/>
        </a:accent3>
        <a:accent4>
          <a:srgbClr val="000000"/>
        </a:accent4>
        <a:accent5>
          <a:srgbClr val="D7AAAA"/>
        </a:accent5>
        <a:accent6>
          <a:srgbClr val="041D3F"/>
        </a:accent6>
        <a:hlink>
          <a:srgbClr val="BD8C00"/>
        </a:hlink>
        <a:folHlink>
          <a:srgbClr val="3F4A13"/>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7630</TotalTime>
  <Words>2064</Words>
  <Application>Microsoft Office PowerPoint</Application>
  <PresentationFormat>On-screen Show (4:3)</PresentationFormat>
  <Paragraphs>297</Paragraphs>
  <Slides>40</Slides>
  <Notes>37</Notes>
  <HiddenSlides>0</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40</vt:i4>
      </vt:variant>
    </vt:vector>
  </HeadingPairs>
  <TitlesOfParts>
    <vt:vector size="43" baseType="lpstr">
      <vt:lpstr>Default Design</vt:lpstr>
      <vt:lpstr>3_Default Design</vt:lpstr>
      <vt:lpstr>Equation</vt:lpstr>
      <vt:lpstr>Presenting STANCE Presentation by Jason E. Hill</vt:lpstr>
      <vt:lpstr>Presenting STANCE Presentation by Jason E. Hill</vt:lpstr>
      <vt:lpstr>Presenting STANCE Presentation Outline</vt:lpstr>
      <vt:lpstr>Presenting STANCE Motivation: some BAD news…</vt:lpstr>
      <vt:lpstr>Presenting STANCE Motivation: some GOOD news…</vt:lpstr>
      <vt:lpstr>Presenting STANCE Motivation: Our goal</vt:lpstr>
      <vt:lpstr>Presenting STANCE Implementation 3D: Select subject</vt:lpstr>
      <vt:lpstr>Presenting STANCE Implementation 3D: Register MNI152 to native</vt:lpstr>
      <vt:lpstr>Presenting STANCE Implementation 3D: Create baseline volumes</vt:lpstr>
      <vt:lpstr>Presenting STANCE Implementation 3D: simulate first fMRI study</vt:lpstr>
      <vt:lpstr>Presenting STANCE Implementation 3D: model the activation map</vt:lpstr>
      <vt:lpstr>Presenting STANCE Implementation 3D: model the BOLD response</vt:lpstr>
      <vt:lpstr>Presenting STANCE Implementation 3D: calculate the MRI signal</vt:lpstr>
      <vt:lpstr>Presenting STANCE Implementation 3D: noisy data</vt:lpstr>
      <vt:lpstr>Presenting STANCE Implementation 3D: define map from atlas</vt:lpstr>
      <vt:lpstr>Presenting STANCE Implementation 3D: define map from data</vt:lpstr>
      <vt:lpstr>Presenting STANCE Implementation 4D: experimental design &amp; HRF</vt:lpstr>
      <vt:lpstr>Presenting STANCE Implementation 4D: HRF modeling &amp; variability</vt:lpstr>
      <vt:lpstr>Presenting STANCE Implementation 4D: HRF modeling continued</vt:lpstr>
      <vt:lpstr>Presenting STANCE Implementation 4D: OSO model of response</vt:lpstr>
      <vt:lpstr> </vt:lpstr>
      <vt:lpstr> </vt:lpstr>
      <vt:lpstr> </vt:lpstr>
      <vt:lpstr>Presenting STANCE Implementation 4D: noise sources</vt:lpstr>
      <vt:lpstr>Presenting STANCE Implementation 4D: respiratory motion</vt:lpstr>
      <vt:lpstr>Presenting STANCE Implementation 4D: respiratory volume, RRF</vt:lpstr>
      <vt:lpstr>Presenting STANCE Implementation 4D: Cardiac noise</vt:lpstr>
      <vt:lpstr>Presenting STANCE Implementation 4D: Pulse wave velocity, CRF</vt:lpstr>
      <vt:lpstr>Presenting STANCE Implementation 4D: variability in tissue types</vt:lpstr>
      <vt:lpstr>Presenting STANCE Implementation 4D: add motion</vt:lpstr>
      <vt:lpstr>Presenting STANCE Implementation 4D: add motion</vt:lpstr>
      <vt:lpstr>Presenting STANCE Example Results: experimental boxcars</vt:lpstr>
      <vt:lpstr>Presenting STANCE Example Results: 3D activation maps</vt:lpstr>
      <vt:lpstr>Presenting STANCE Example Results: simulated EPI signal</vt:lpstr>
      <vt:lpstr>Presenting STANCE Example Results: simulated EPI signal + noise</vt:lpstr>
      <vt:lpstr>Presenting STANCE Example Results: load motion time-series</vt:lpstr>
      <vt:lpstr>Presenting STANCE Example Results: more fully simulated EPI</vt:lpstr>
      <vt:lpstr>Presenting STANCE Example Results: compare with real data</vt:lpstr>
      <vt:lpstr>Presenting STANCE Example Results: compare with real data cont.</vt:lpstr>
      <vt:lpstr>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Multiresolution fMRI simulator flowchart</dc:title>
  <dc:creator>Jason E. Hill</dc:creator>
  <cp:lastModifiedBy>Jason E. Hill</cp:lastModifiedBy>
  <cp:revision>124</cp:revision>
  <dcterms:created xsi:type="dcterms:W3CDTF">2014-10-29T06:48:39Z</dcterms:created>
  <dcterms:modified xsi:type="dcterms:W3CDTF">2017-05-31T17:55:30Z</dcterms:modified>
</cp:coreProperties>
</file>